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63"/>
  </p:notesMasterIdLst>
  <p:sldIdLst>
    <p:sldId id="256" r:id="rId2"/>
    <p:sldId id="257" r:id="rId3"/>
    <p:sldId id="258" r:id="rId4"/>
    <p:sldId id="335" r:id="rId5"/>
    <p:sldId id="334" r:id="rId6"/>
    <p:sldId id="272" r:id="rId7"/>
    <p:sldId id="293" r:id="rId8"/>
    <p:sldId id="294" r:id="rId9"/>
    <p:sldId id="343" r:id="rId10"/>
    <p:sldId id="295" r:id="rId11"/>
    <p:sldId id="336" r:id="rId12"/>
    <p:sldId id="296" r:id="rId13"/>
    <p:sldId id="344" r:id="rId14"/>
    <p:sldId id="337" r:id="rId15"/>
    <p:sldId id="297" r:id="rId16"/>
    <p:sldId id="298" r:id="rId17"/>
    <p:sldId id="299" r:id="rId18"/>
    <p:sldId id="345" r:id="rId19"/>
    <p:sldId id="346" r:id="rId20"/>
    <p:sldId id="338" r:id="rId21"/>
    <p:sldId id="300" r:id="rId22"/>
    <p:sldId id="301" r:id="rId23"/>
    <p:sldId id="347" r:id="rId24"/>
    <p:sldId id="339" r:id="rId25"/>
    <p:sldId id="302" r:id="rId26"/>
    <p:sldId id="304" r:id="rId27"/>
    <p:sldId id="303" r:id="rId28"/>
    <p:sldId id="305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6" r:id="rId38"/>
    <p:sldId id="317" r:id="rId39"/>
    <p:sldId id="318" r:id="rId40"/>
    <p:sldId id="319" r:id="rId41"/>
    <p:sldId id="348" r:id="rId42"/>
    <p:sldId id="349" r:id="rId43"/>
    <p:sldId id="341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1" r:id="rId55"/>
    <p:sldId id="332" r:id="rId56"/>
    <p:sldId id="333" r:id="rId57"/>
    <p:sldId id="350" r:id="rId58"/>
    <p:sldId id="351" r:id="rId59"/>
    <p:sldId id="352" r:id="rId60"/>
    <p:sldId id="342" r:id="rId61"/>
    <p:sldId id="262" r:id="rId62"/>
  </p:sldIdLst>
  <p:sldSz cx="9144000" cy="5715000" type="screen16x10"/>
  <p:notesSz cx="6858000" cy="9144000"/>
  <p:embeddedFontLst>
    <p:embeddedFont>
      <p:font typeface="Fira Code Light" panose="020B0809050000020004" pitchFamily="49" charset="0"/>
      <p:regular r:id="rId64"/>
      <p:bold r:id="rId65"/>
    </p:embeddedFont>
    <p:embeddedFont>
      <p:font typeface="Ubuntu" panose="020B0504030602030204" pitchFamily="34" charset="0"/>
      <p:regular r:id="rId66"/>
      <p:bold r:id="rId67"/>
      <p:italic r:id="rId68"/>
      <p:boldItalic r:id="rId69"/>
    </p:embeddedFont>
    <p:embeddedFont>
      <p:font typeface="Ubuntu Light" panose="020B030403060203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8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3918899-CEE1-8F36-2C0C-FA8AD26F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2030D7C-F724-7978-D67D-9A0C95C3A6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3D245BFF-0FB2-3CFF-8083-BC2CA1D58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01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FF414F6-66C0-C575-A8A8-ECED651A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5D9801A9-DDB5-0CC6-88D9-A5281DC32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FAAEC74A-377F-7BB1-6056-5DEA7BA36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8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9D48DE6-C8D9-A211-DB8E-D9CF46C8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7A06FF36-7F7B-D6C6-ED64-14EC4E98E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0B4C932-169E-F322-BF70-E287C01C6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7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14EE8B4-57C5-B633-3CE8-62DC4190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2872D67-0AB3-B87D-70E7-F77E97A4E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9BA2ABAA-87CB-0BC9-9952-238D5AE6F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37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C672A5DD-728F-7809-901D-7E09BDF2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90449C67-D2C1-C76C-A83C-B8F66A6D7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B755A606-F64A-9431-59E3-F41F60332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29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68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34DC7D50-CCB6-7968-BAD9-2411954D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1BD21AE-5592-AD79-196F-90611BA79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E11D003-ED3B-3E6A-79F9-25BA366DE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7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0AE029E-2CEB-6249-DD0F-7A6DEEAF6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A34AAF64-6348-D178-C0CD-35259BCC4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5576AC37-475A-870F-130A-90519C712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708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0382-1C77-122D-5937-9579DCEE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2AE84E-1ACB-ACF9-D692-C0EA9FB83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A5CD1C-B032-F8AC-049A-A269C590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258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C0127-DF82-7555-8B18-262B8E73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2F0235-BE33-BB8C-CBBF-2F89EBEFA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E14857-78CC-9FC5-19CB-4A4F585E9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38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56F34-3952-8935-8E79-CF6C04D1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8148D12-1E2E-B475-C3BA-02DCF88D2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E5B2D3-D57B-B515-0649-79AA7818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65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23D2-6D2A-BD65-BE38-4D10D3FC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F4B748-2887-154F-B536-8CE06AA09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5489AE-8112-C4A3-7B3D-9FD25AFCC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1646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F37E-1BF7-6968-CC45-8B572CB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0E99BC-CECB-2236-F01C-7C2696165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C88FBC-C6FB-F685-784A-B29916B98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149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AE9AD-0388-5ACC-948B-B460395D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6F8C7F8-0DA3-F5B1-26F4-9A5F6B950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FCC0C9-1C4C-8BBD-3855-1923B216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9869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7B6E-EE46-7EE9-EB26-462CCA18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515508-BFFF-424E-A797-F2A6BF5E8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589ED6-0024-06CD-1D7F-70D14B42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415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BADC-09B4-8739-A129-1AA95B4C7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E8F931-EF9A-780D-A9E0-AAAB6E001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A4EBA5-2FEB-3AD3-8295-44879767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743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1503-DF6C-1FB0-2A5E-C9E22564D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2D35EA-5160-E194-FB3C-62449CE55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4C5506-D0C6-EFE5-29B5-740E4136A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8342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10DF-C2D3-5A6B-12AB-82062D282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E73B8C-00DF-E67A-C70C-02579328A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48FBB42-72B0-4AF4-206C-C5BAE4802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8044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929AC-5257-F6C2-26F4-E2966992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E15F2B-AA26-7731-200A-6097858C8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03EC93D-D279-6998-F595-3D64C2C84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9958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671D-0698-5788-8397-BF511CC1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CFADBF-4E60-D9DB-374E-68400276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D1EB87A-42F1-10F7-C7AC-7D31AC5C4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292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2604B973-A76F-3B15-0D47-AB31EFAE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E2C5BE93-FD7B-D833-A41A-7560509C1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545C6B3-3601-2BB5-2862-495EBB6FB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914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3212A217-0D21-8954-3C2E-AB731BFC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9926F5A8-7BD8-DE7E-EBCD-C716BC22E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01938422-6BEF-8BF3-74CD-203DFF8EA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210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0B74B119-E842-D3B8-DDF1-C53C3D75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4B4975DC-068B-86AD-5775-5F91EF6C5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4AA4FE49-98D9-6555-1CCA-E91D508E5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17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724B-B771-11A7-74A2-AEC6685E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89A638-CB39-04ED-178C-2D690EC06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67E120-A9CF-D729-E783-EA01B45AA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36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754A-BFAC-C2B0-F13B-109AFA61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AFEF1C-427D-8092-515B-E47A45EC1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613741-04FB-FED2-07B2-43AE5D3D4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2882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C54D-B372-5749-56F8-E77C19B4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355614-57F5-E9DF-B102-9CF2A4270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151B9C-038B-3DA9-684B-8ECD0AA89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213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E984-D255-7E86-F374-B2472B33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FAEC2C-5B5C-7AAD-4F51-795C120A6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9B537A-10A6-2021-1838-FF5F3DBA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040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3D35-3FB8-BF6A-98B2-1DAD7794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E3E301-47F6-84DC-B958-853824895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0F8529-9764-8D8F-BF61-522183289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557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2BC1B-5306-E9E0-365A-FD1088B9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5FA07D1-7144-FA0A-E2AF-4BFE9B137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CF029D-9328-8641-4F15-55226DD07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468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EA7E5-76EC-9C20-DFA8-E80A5968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6033B6-FD59-B1F6-5EC7-8812C5937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C191A88-E766-AC25-54FF-396EE8E63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43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1A4E07C-D333-3848-5B6A-DB631A7E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B57DF33D-DA19-0DFB-F12D-FF6284122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8E756AF-B898-BE82-A828-64CF55488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77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73BC-D0A7-E7C0-8A7B-8A978CB25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05A5B0-4F8A-166C-D70E-0F25F2871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FCF7ED-BDCC-48B0-A701-BA79FFF2D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406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90D12-765E-5F3A-103F-38444F17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412443-EBD7-C563-E5A0-6BD6BA03C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339E57-801A-BF58-5547-3F4B0AE84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455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7DB0-AADB-AC03-828B-5D830480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2740F0-E57E-5417-73EA-6B7A80373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80E943-B7CE-6204-568E-1534042F8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387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FA66-1C94-D5ED-D13E-F4BDF7AB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64E5DD-883F-F6EE-17D2-3135A2624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CD8F24-92B0-668F-CA73-30E53FDD4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42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BCAA086-03CC-9745-C7BF-4EB14810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62C0B993-A99E-BB1E-FF7C-4992BC820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6C3FF863-7F3C-C493-3913-7AB1751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90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5DE69AB-7570-0C18-F6DF-4BBD68EE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28382E07-D913-0EA5-7F74-E26F0E591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E958534-6C2B-8BE6-844B-291CE258A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7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A4AEE67-79B2-6E29-C296-0BB86EF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AC312C0-239C-A6F1-CC40-180DECA71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56697A9C-F340-66DF-7E01-2AF72AB6C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37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57CF16C9-86D6-639F-F7BE-1244ED8B4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24A9AD6C-205C-297D-E33B-D9BCD6435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1FAB5C5-961C-3C84-B303-2A3094073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96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C3955AC-807B-4E3A-654F-A86476E6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44C5AF68-55D1-3505-55C7-024C6A855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3EFDBEF9-F8AD-7EF6-3B99-631C5E92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4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CF7A8638-7F25-E1D6-6C51-659E495E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85D837F-B42A-5AA9-66E5-914F9212F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4DF19A15-144E-2761-D361-0E08E96CE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88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Algoritmos em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D98DCF7-CF6E-835A-33FF-91E953D1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B1E9E1A1-A475-D466-A1A8-9299D3CC7B43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C5A7F7D-BF6C-BDF2-5A53-F34C6EA4550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7EA12-B906-78F0-43D0-6FFD066E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6" y="1700051"/>
            <a:ext cx="862132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2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1B8FE51-B783-DEA3-D2B2-EFCB30F8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5220477D-C5E4-A4C2-EBDD-1225B3CC81C4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Selection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3D06469-C705-23B8-001A-24D578A7B11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49FFEBB-B056-7CB3-93D5-4EACC843049B}"/>
              </a:ext>
            </a:extLst>
          </p:cNvPr>
          <p:cNvSpPr txBox="1"/>
          <p:nvPr/>
        </p:nvSpPr>
        <p:spPr>
          <a:xfrm>
            <a:off x="1336950" y="1147800"/>
            <a:ext cx="6470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 </a:t>
            </a:r>
            <a:r>
              <a:rPr lang="pt-BR" sz="1600" dirty="0">
                <a:solidFill>
                  <a:schemeClr val="bg1"/>
                </a:solidFill>
              </a:rPr>
              <a:t>é um algoritmo de ordenação que funciona selecionando, a cada passo, o menor (ou maior) elemento da parte não ordenada da lista e colocando-o na posição correta da parte ordenada.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2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: Imagine que você está organizando cartas na mesa.</a:t>
            </a:r>
            <a:br>
              <a:rPr lang="pt-BR" sz="1600" dirty="0">
                <a:solidFill>
                  <a:schemeClr val="bg1"/>
                </a:solidFill>
                <a:latin typeface="+mj-lt"/>
              </a:rPr>
            </a:br>
            <a:r>
              <a:rPr lang="pt-BR" sz="1600" dirty="0">
                <a:solidFill>
                  <a:schemeClr val="bg1"/>
                </a:solidFill>
                <a:latin typeface="+mj-lt"/>
              </a:rPr>
              <a:t>Você olha todas e </a:t>
            </a:r>
            <a:r>
              <a:rPr lang="pt-BR" sz="1600" b="1" dirty="0">
                <a:solidFill>
                  <a:schemeClr val="bg1"/>
                </a:solidFill>
                <a:latin typeface="+mj-lt"/>
              </a:rPr>
              <a:t>pega a menor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colocando no canto esquerdo.</a:t>
            </a:r>
            <a:br>
              <a:rPr lang="pt-BR" sz="1600" dirty="0">
                <a:solidFill>
                  <a:schemeClr val="bg1"/>
                </a:solidFill>
                <a:latin typeface="+mj-lt"/>
              </a:rPr>
            </a:br>
            <a:r>
              <a:rPr lang="pt-BR" sz="1600" dirty="0">
                <a:solidFill>
                  <a:schemeClr val="bg1"/>
                </a:solidFill>
                <a:latin typeface="+mj-lt"/>
              </a:rPr>
              <a:t>Depois olha as que sobraram, pega a menor delas e coloca do lado. Repete até acabar.</a:t>
            </a:r>
            <a:endParaRPr lang="pt-BR" sz="1600" dirty="0">
              <a:solidFill>
                <a:schemeClr val="bg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712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2249-B0FC-E970-5F86-AD078EF3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16E6D7F-8B20-FAA2-8710-E653F40F13CB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D04AF-7811-3D74-ECA8-63F210DE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" y="733944"/>
            <a:ext cx="8365991" cy="38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2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B3F5-5A3D-D82D-066F-D8990807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6BAF01-B461-DE67-F70A-CD50156788A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5CD3B9-79E1-FA87-0716-6D53FA5F0C4C}"/>
              </a:ext>
            </a:extLst>
          </p:cNvPr>
          <p:cNvSpPr txBox="1"/>
          <p:nvPr/>
        </p:nvSpPr>
        <p:spPr>
          <a:xfrm>
            <a:off x="297180" y="1102698"/>
            <a:ext cx="8153400" cy="310854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selectionSort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Para i de 0 até n - 2:</a:t>
            </a:r>
          </a:p>
          <a:p>
            <a:r>
              <a:rPr lang="pt-BR" dirty="0"/>
              <a:t>        </a:t>
            </a:r>
            <a:r>
              <a:rPr lang="pt-BR" dirty="0" err="1"/>
              <a:t>minIndex</a:t>
            </a:r>
            <a:r>
              <a:rPr lang="pt-BR" dirty="0"/>
              <a:t> ← i  // posição do menor valor encontrado até agora</a:t>
            </a:r>
          </a:p>
          <a:p>
            <a:endParaRPr lang="pt-BR" dirty="0"/>
          </a:p>
          <a:p>
            <a:r>
              <a:rPr lang="pt-BR" dirty="0"/>
              <a:t>        Para j de i + 1 até n - 1:</a:t>
            </a:r>
          </a:p>
          <a:p>
            <a:r>
              <a:rPr lang="pt-BR" dirty="0"/>
              <a:t>            Se lista[j] &lt; lista[</a:t>
            </a:r>
            <a:r>
              <a:rPr lang="pt-BR" dirty="0" err="1"/>
              <a:t>minIndex</a:t>
            </a:r>
            <a:r>
              <a:rPr lang="pt-BR" dirty="0"/>
              <a:t>]:</a:t>
            </a:r>
          </a:p>
          <a:p>
            <a:r>
              <a:rPr lang="pt-BR" dirty="0"/>
              <a:t>                </a:t>
            </a:r>
            <a:r>
              <a:rPr lang="pt-BR" dirty="0" err="1"/>
              <a:t>minIndex</a:t>
            </a:r>
            <a:r>
              <a:rPr lang="pt-BR" dirty="0"/>
              <a:t> ← j  // achou novo menor valor</a:t>
            </a:r>
          </a:p>
          <a:p>
            <a:endParaRPr lang="pt-BR" dirty="0"/>
          </a:p>
          <a:p>
            <a:r>
              <a:rPr lang="pt-BR" dirty="0"/>
              <a:t>        Se </a:t>
            </a:r>
            <a:r>
              <a:rPr lang="pt-BR" dirty="0" err="1"/>
              <a:t>minIndex</a:t>
            </a:r>
            <a:r>
              <a:rPr lang="pt-BR" dirty="0"/>
              <a:t> ≠ i:</a:t>
            </a:r>
          </a:p>
          <a:p>
            <a:r>
              <a:rPr lang="pt-BR" dirty="0"/>
              <a:t>            </a:t>
            </a:r>
            <a:r>
              <a:rPr lang="pt-BR" dirty="0" err="1"/>
              <a:t>temp</a:t>
            </a:r>
            <a:r>
              <a:rPr lang="pt-BR" dirty="0"/>
              <a:t> ← lista[i]</a:t>
            </a:r>
          </a:p>
          <a:p>
            <a:r>
              <a:rPr lang="pt-BR" dirty="0"/>
              <a:t>            lista[i] ← lista[</a:t>
            </a:r>
            <a:r>
              <a:rPr lang="pt-BR" dirty="0" err="1"/>
              <a:t>minIndex</a:t>
            </a:r>
            <a:r>
              <a:rPr lang="pt-BR" dirty="0"/>
              <a:t>]</a:t>
            </a:r>
          </a:p>
          <a:p>
            <a:r>
              <a:rPr lang="pt-BR" dirty="0"/>
              <a:t>            lista[</a:t>
            </a:r>
            <a:r>
              <a:rPr lang="pt-BR" dirty="0" err="1"/>
              <a:t>minIndex</a:t>
            </a:r>
            <a:r>
              <a:rPr lang="pt-BR" dirty="0"/>
              <a:t>] ← </a:t>
            </a:r>
            <a:r>
              <a:rPr lang="pt-BR" dirty="0" err="1"/>
              <a:t>temp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D1A9A4-7F26-2A85-1856-703B4A0ACE4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213082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1FA2CDB-C806-5072-6DCE-45B253C80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90317D99-3ACB-0210-71C3-EC082ACB947F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ECEED76-1A55-6F8D-C74E-78DC2200F92D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59330D-8D63-F05D-9BDA-F6FE3E7B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5" y="1380919"/>
            <a:ext cx="856417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C8467F5-E553-7690-2BBF-B68A86CC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DB2EBB2-352E-4949-6518-79F2DD026F0E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Merge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14B66D7-4846-96D9-CBB4-22D2D7B92D92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2767A12-D6B5-C319-44A0-A33599D9F59F}"/>
              </a:ext>
            </a:extLst>
          </p:cNvPr>
          <p:cNvSpPr txBox="1"/>
          <p:nvPr/>
        </p:nvSpPr>
        <p:spPr>
          <a:xfrm>
            <a:off x="1336950" y="1147800"/>
            <a:ext cx="64701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Divide a lista até unidades, depois mescla ordenadamente.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Divide tudo → ordena os pedaços → junta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65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B83A-2328-91EA-1E16-B9F00CD9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D41BDD-E10A-7E33-8C27-24A902F10AE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A81898-52AC-C73F-2692-BD22804B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4" y="194891"/>
            <a:ext cx="567769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31F5-BEAF-2550-5FB7-C62EE9CD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59FEE7C-A771-E604-7B9E-2DE9BF93C06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8F5ED3-1873-0A6A-2992-AD0CC671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3" y="198120"/>
            <a:ext cx="77810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929CF-A478-1444-5089-0A4816262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8CD90DA-0193-2B87-47AD-6FF6C159AB0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C6FDD4-146A-90BA-B658-B528E08BA645}"/>
              </a:ext>
            </a:extLst>
          </p:cNvPr>
          <p:cNvSpPr txBox="1"/>
          <p:nvPr/>
        </p:nvSpPr>
        <p:spPr>
          <a:xfrm>
            <a:off x="312420" y="618113"/>
            <a:ext cx="8153400" cy="375487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mergeSort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Se n ≤ 1:</a:t>
            </a:r>
          </a:p>
          <a:p>
            <a:r>
              <a:rPr lang="pt-BR" dirty="0"/>
              <a:t>        Retorne lista  // Já está ordenada</a:t>
            </a:r>
          </a:p>
          <a:p>
            <a:endParaRPr lang="pt-BR" dirty="0"/>
          </a:p>
          <a:p>
            <a:r>
              <a:rPr lang="pt-BR" dirty="0"/>
              <a:t>    meio ← n ÷ 2</a:t>
            </a:r>
          </a:p>
          <a:p>
            <a:r>
              <a:rPr lang="pt-BR" dirty="0"/>
              <a:t>    </a:t>
            </a:r>
            <a:r>
              <a:rPr lang="pt-BR" dirty="0" err="1"/>
              <a:t>metadeEsquerda</a:t>
            </a:r>
            <a:r>
              <a:rPr lang="pt-BR" dirty="0"/>
              <a:t> ← lista[0 até meio - 1]</a:t>
            </a:r>
          </a:p>
          <a:p>
            <a:r>
              <a:rPr lang="pt-BR" dirty="0"/>
              <a:t>    </a:t>
            </a:r>
            <a:r>
              <a:rPr lang="pt-BR" dirty="0" err="1"/>
              <a:t>metadeDireita</a:t>
            </a:r>
            <a:r>
              <a:rPr lang="pt-BR" dirty="0"/>
              <a:t> ← lista[meio até n - 1]</a:t>
            </a:r>
          </a:p>
          <a:p>
            <a:endParaRPr lang="pt-BR" dirty="0"/>
          </a:p>
          <a:p>
            <a:r>
              <a:rPr lang="pt-BR" dirty="0"/>
              <a:t>    </a:t>
            </a:r>
            <a:r>
              <a:rPr lang="pt-BR" dirty="0" err="1"/>
              <a:t>listaOrdenadaEsquerda</a:t>
            </a:r>
            <a:r>
              <a:rPr lang="pt-BR" dirty="0"/>
              <a:t> ← </a:t>
            </a:r>
            <a:r>
              <a:rPr lang="pt-BR" dirty="0" err="1"/>
              <a:t>mergeSort</a:t>
            </a:r>
            <a:r>
              <a:rPr lang="pt-BR" dirty="0"/>
              <a:t>(</a:t>
            </a:r>
            <a:r>
              <a:rPr lang="pt-BR" dirty="0" err="1"/>
              <a:t>metadeEsquerda</a:t>
            </a:r>
            <a:r>
              <a:rPr lang="pt-BR" dirty="0"/>
              <a:t>)</a:t>
            </a:r>
          </a:p>
          <a:p>
            <a:r>
              <a:rPr lang="pt-BR" dirty="0"/>
              <a:t>    </a:t>
            </a:r>
            <a:r>
              <a:rPr lang="pt-BR" dirty="0" err="1"/>
              <a:t>listaOrdenadaDireita</a:t>
            </a:r>
            <a:r>
              <a:rPr lang="pt-BR" dirty="0"/>
              <a:t> ← </a:t>
            </a:r>
            <a:r>
              <a:rPr lang="pt-BR" dirty="0" err="1"/>
              <a:t>mergeSort</a:t>
            </a:r>
            <a:r>
              <a:rPr lang="pt-BR" dirty="0"/>
              <a:t>(</a:t>
            </a:r>
            <a:r>
              <a:rPr lang="pt-BR" dirty="0" err="1"/>
              <a:t>metadeDireita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    resultado ← merge(</a:t>
            </a:r>
            <a:r>
              <a:rPr lang="pt-BR" dirty="0" err="1"/>
              <a:t>listaOrdenadaEsquerda</a:t>
            </a:r>
            <a:r>
              <a:rPr lang="pt-BR" dirty="0"/>
              <a:t>, </a:t>
            </a:r>
            <a:r>
              <a:rPr lang="pt-BR" dirty="0" err="1"/>
              <a:t>listaOrdenadaDireita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    Retorne resultado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F7DE41-66F6-A248-4473-04F71EC4E97D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– Parte 1</a:t>
            </a:r>
          </a:p>
        </p:txBody>
      </p:sp>
    </p:spTree>
    <p:extLst>
      <p:ext uri="{BB962C8B-B14F-4D97-AF65-F5344CB8AC3E}">
        <p14:creationId xmlns:p14="http://schemas.microsoft.com/office/powerpoint/2010/main" val="136076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1FAA8-512B-8903-A59C-144292E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E54B054-3280-7BF7-C8C9-F2D483B48384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09F3C5-F310-CFB4-17C7-2CAB5004761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– Parte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1AC249-069F-E326-104E-2A3B21D829A3}"/>
              </a:ext>
            </a:extLst>
          </p:cNvPr>
          <p:cNvSpPr txBox="1"/>
          <p:nvPr/>
        </p:nvSpPr>
        <p:spPr>
          <a:xfrm>
            <a:off x="342900" y="551617"/>
            <a:ext cx="7513320" cy="50475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merge(esquerda, direita):</a:t>
            </a:r>
          </a:p>
          <a:p>
            <a:r>
              <a:rPr lang="pt-BR" dirty="0"/>
              <a:t>    resultado ← lista vazia</a:t>
            </a:r>
          </a:p>
          <a:p>
            <a:r>
              <a:rPr lang="pt-BR" dirty="0"/>
              <a:t>    i ← 0  // índice da esquerda</a:t>
            </a:r>
          </a:p>
          <a:p>
            <a:r>
              <a:rPr lang="pt-BR" dirty="0"/>
              <a:t>    j ← 0  // índice da direita</a:t>
            </a:r>
          </a:p>
          <a:p>
            <a:endParaRPr lang="pt-BR" dirty="0"/>
          </a:p>
          <a:p>
            <a:r>
              <a:rPr lang="pt-BR" dirty="0"/>
              <a:t>    Enquanto i &lt; tamanho(esquerda) e j &lt; tamanho(direita):</a:t>
            </a:r>
          </a:p>
          <a:p>
            <a:r>
              <a:rPr lang="pt-BR" dirty="0"/>
              <a:t>        Se esquerda[i] ≤ direita[j]:</a:t>
            </a:r>
          </a:p>
          <a:p>
            <a:r>
              <a:rPr lang="pt-BR" dirty="0"/>
              <a:t>            Adicione esquerda[i] no resultado</a:t>
            </a:r>
          </a:p>
          <a:p>
            <a:r>
              <a:rPr lang="pt-BR" dirty="0"/>
              <a:t>            i ← i + 1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Adicione direita[j] no resultado</a:t>
            </a:r>
          </a:p>
          <a:p>
            <a:r>
              <a:rPr lang="pt-BR" dirty="0"/>
              <a:t>            j ← j + 1</a:t>
            </a:r>
          </a:p>
          <a:p>
            <a:endParaRPr lang="pt-BR" dirty="0"/>
          </a:p>
          <a:p>
            <a:r>
              <a:rPr lang="pt-BR" dirty="0"/>
              <a:t>    Enquanto i &lt; tamanho(esquerda):</a:t>
            </a:r>
          </a:p>
          <a:p>
            <a:r>
              <a:rPr lang="pt-BR" dirty="0"/>
              <a:t>        Adicione esquerda[i] no resultado</a:t>
            </a:r>
          </a:p>
          <a:p>
            <a:r>
              <a:rPr lang="pt-BR" dirty="0"/>
              <a:t>        i ← i + 1</a:t>
            </a:r>
          </a:p>
          <a:p>
            <a:endParaRPr lang="pt-BR" dirty="0"/>
          </a:p>
          <a:p>
            <a:r>
              <a:rPr lang="pt-BR" dirty="0"/>
              <a:t>    Enquanto j &lt; tamanho(direita):</a:t>
            </a:r>
          </a:p>
          <a:p>
            <a:r>
              <a:rPr lang="pt-BR" dirty="0"/>
              <a:t>        Adicione direita[j] no resultado</a:t>
            </a:r>
          </a:p>
          <a:p>
            <a:r>
              <a:rPr lang="pt-BR" dirty="0"/>
              <a:t>        j ← j + 1</a:t>
            </a:r>
          </a:p>
          <a:p>
            <a:endParaRPr lang="pt-BR" dirty="0"/>
          </a:p>
          <a:p>
            <a:r>
              <a:rPr lang="pt-BR" dirty="0"/>
              <a:t>    Retorne resultado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89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4" y="4459650"/>
            <a:ext cx="46194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1"/>
                </a:solidFill>
                <a:latin typeface="Ubuntu" panose="020B0504030602030204" pitchFamily="34" charset="0"/>
                <a:ea typeface="Ubuntu"/>
                <a:cs typeface="Times New Roman" panose="02020603050405020304" pitchFamily="18" charset="0"/>
                <a:sym typeface="Ubuntu"/>
              </a:rPr>
              <a:t>Algoritmos</a:t>
            </a: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AF8629-15CC-8645-F0A8-A07EF9D8236F}"/>
              </a:ext>
            </a:extLst>
          </p:cNvPr>
          <p:cNvSpPr txBox="1"/>
          <p:nvPr/>
        </p:nvSpPr>
        <p:spPr>
          <a:xfrm>
            <a:off x="3619500" y="4962735"/>
            <a:ext cx="5278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Linkedin</a:t>
            </a:r>
            <a:r>
              <a:rPr lang="pt-BR" dirty="0">
                <a:solidFill>
                  <a:schemeClr val="bg1"/>
                </a:solidFill>
              </a:rPr>
              <a:t>: https://www.linkedin.com/in/fabio-fonseca-97305735/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354C70-3345-8971-5D2B-5E1BFFE62C92}"/>
              </a:ext>
            </a:extLst>
          </p:cNvPr>
          <p:cNvSpPr txBox="1"/>
          <p:nvPr/>
        </p:nvSpPr>
        <p:spPr>
          <a:xfrm>
            <a:off x="3619500" y="5290844"/>
            <a:ext cx="516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Instagram</a:t>
            </a:r>
            <a:r>
              <a:rPr lang="pt-BR" dirty="0">
                <a:solidFill>
                  <a:schemeClr val="bg1"/>
                </a:solidFill>
              </a:rPr>
              <a:t>: @rodriguesfonsecaf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6CB4F2B-5290-A0AB-A8A6-B5AD77A9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4F82BDC3-6F10-BC58-E448-7197ECC71545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F300AFC8-ED90-83F6-038E-D6DFE09EEEBB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1B3DE7-1A38-2F5F-3211-353409CB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9" y="1556742"/>
            <a:ext cx="8412480" cy="22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6BB5F49-401E-F7D2-A06F-5EF1B593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6ED105E-5710-4A54-F65C-23F1EED6A645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Quick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CCF545E-2F43-71AC-8C28-9F5D7F5BF742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E87CAD6-739A-562D-0E7D-9AAB85E9B1C5}"/>
              </a:ext>
            </a:extLst>
          </p:cNvPr>
          <p:cNvSpPr txBox="1"/>
          <p:nvPr/>
        </p:nvSpPr>
        <p:spPr>
          <a:xfrm>
            <a:off x="1336950" y="1147800"/>
            <a:ext cx="64701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algoritmo de ordenação recursivo baseado na ideia de dividir para conquistar.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Escolhe-se um elemento como </a:t>
            </a:r>
            <a:r>
              <a:rPr lang="pt-BR" sz="1600" b="1" dirty="0">
                <a:solidFill>
                  <a:schemeClr val="bg1"/>
                </a:solidFill>
                <a:latin typeface="+mj-lt"/>
              </a:rPr>
              <a:t>pivô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Reorganiza-se a lista: todos os elementos menores que o pivô ficam à esquerda; os maiores, à direita.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4: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Aplica-se recursivamente o mesmo processo nas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sublistas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da esquerda e da direita.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31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AAB4B-2D95-D7AC-0F28-7AF96864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BA584B-CD3A-E53F-E9D7-0C74B0702A4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078B47-0B26-5757-3ABB-83EF1574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04" y="300794"/>
            <a:ext cx="7602435" cy="44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D5C4-DA30-3A44-BA52-C985C8A4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44EF1B-81CD-B91C-8204-1E472038EA06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0B894D-CCA6-7854-CD72-CF1FF902CC29}"/>
              </a:ext>
            </a:extLst>
          </p:cNvPr>
          <p:cNvSpPr txBox="1"/>
          <p:nvPr/>
        </p:nvSpPr>
        <p:spPr>
          <a:xfrm>
            <a:off x="312420" y="618113"/>
            <a:ext cx="8153400" cy="138499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quickSort</a:t>
            </a:r>
            <a:r>
              <a:rPr lang="pt-BR" dirty="0"/>
              <a:t>(lista, inicio, fim):</a:t>
            </a:r>
          </a:p>
          <a:p>
            <a:r>
              <a:rPr lang="pt-BR" dirty="0"/>
              <a:t>    Se inicio &lt; fim:</a:t>
            </a:r>
          </a:p>
          <a:p>
            <a:r>
              <a:rPr lang="pt-BR" dirty="0"/>
              <a:t>        </a:t>
            </a:r>
            <a:r>
              <a:rPr lang="pt-BR" dirty="0" err="1"/>
              <a:t>posicaoPivo</a:t>
            </a:r>
            <a:r>
              <a:rPr lang="pt-BR" dirty="0"/>
              <a:t> ← </a:t>
            </a:r>
            <a:r>
              <a:rPr lang="pt-BR" dirty="0" err="1"/>
              <a:t>partition</a:t>
            </a:r>
            <a:r>
              <a:rPr lang="pt-BR" dirty="0"/>
              <a:t>(lista, inicio, fim)</a:t>
            </a:r>
          </a:p>
          <a:p>
            <a:r>
              <a:rPr lang="pt-BR" dirty="0"/>
              <a:t>        </a:t>
            </a:r>
            <a:r>
              <a:rPr lang="pt-BR" dirty="0" err="1"/>
              <a:t>quickSort</a:t>
            </a:r>
            <a:r>
              <a:rPr lang="pt-BR" dirty="0"/>
              <a:t>(lista, inicio, </a:t>
            </a:r>
            <a:r>
              <a:rPr lang="pt-BR" dirty="0" err="1"/>
              <a:t>posicaoPivo</a:t>
            </a:r>
            <a:r>
              <a:rPr lang="pt-BR" dirty="0"/>
              <a:t> - 1)</a:t>
            </a:r>
          </a:p>
          <a:p>
            <a:r>
              <a:rPr lang="pt-BR" dirty="0"/>
              <a:t>        </a:t>
            </a:r>
            <a:r>
              <a:rPr lang="pt-BR" dirty="0" err="1"/>
              <a:t>quickSort</a:t>
            </a:r>
            <a:r>
              <a:rPr lang="pt-BR" dirty="0"/>
              <a:t>(lista, </a:t>
            </a:r>
            <a:r>
              <a:rPr lang="pt-BR" dirty="0" err="1"/>
              <a:t>posicaoPivo</a:t>
            </a:r>
            <a:r>
              <a:rPr lang="pt-BR" dirty="0"/>
              <a:t> + 1, fim)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1CA92F-479F-46D8-CB66-C3A2BE7EE203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4B795A1-1D61-A405-3C89-019FBF060EA2}"/>
              </a:ext>
            </a:extLst>
          </p:cNvPr>
          <p:cNvSpPr txBox="1"/>
          <p:nvPr/>
        </p:nvSpPr>
        <p:spPr>
          <a:xfrm>
            <a:off x="312420" y="2326898"/>
            <a:ext cx="8153400" cy="26776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partition</a:t>
            </a:r>
            <a:r>
              <a:rPr lang="pt-BR" dirty="0"/>
              <a:t>(lista, inicio, fim):</a:t>
            </a:r>
          </a:p>
          <a:p>
            <a:r>
              <a:rPr lang="pt-BR" dirty="0"/>
              <a:t>    </a:t>
            </a:r>
            <a:r>
              <a:rPr lang="pt-BR" dirty="0" err="1"/>
              <a:t>pivo</a:t>
            </a:r>
            <a:r>
              <a:rPr lang="pt-BR" dirty="0"/>
              <a:t> ← lista[fim]</a:t>
            </a:r>
          </a:p>
          <a:p>
            <a:r>
              <a:rPr lang="pt-BR" dirty="0"/>
              <a:t>    i ← inicio - 1</a:t>
            </a:r>
          </a:p>
          <a:p>
            <a:endParaRPr lang="pt-BR" dirty="0"/>
          </a:p>
          <a:p>
            <a:r>
              <a:rPr lang="pt-BR" dirty="0"/>
              <a:t>    Para j de inicio até fim - 1:</a:t>
            </a:r>
          </a:p>
          <a:p>
            <a:r>
              <a:rPr lang="pt-BR" dirty="0"/>
              <a:t>        Se lista[j] ≤ </a:t>
            </a:r>
            <a:r>
              <a:rPr lang="pt-BR" dirty="0" err="1"/>
              <a:t>pivo</a:t>
            </a:r>
            <a:r>
              <a:rPr lang="pt-BR" dirty="0"/>
              <a:t>:</a:t>
            </a:r>
          </a:p>
          <a:p>
            <a:r>
              <a:rPr lang="pt-BR" dirty="0"/>
              <a:t>            i ← i + 1</a:t>
            </a:r>
          </a:p>
          <a:p>
            <a:r>
              <a:rPr lang="pt-BR" dirty="0"/>
              <a:t>            Trocar lista[i] com lista[j]</a:t>
            </a:r>
          </a:p>
          <a:p>
            <a:endParaRPr lang="pt-BR" dirty="0"/>
          </a:p>
          <a:p>
            <a:r>
              <a:rPr lang="pt-BR" dirty="0"/>
              <a:t>    Trocar lista[i + 1] com lista[fim]</a:t>
            </a:r>
          </a:p>
          <a:p>
            <a:r>
              <a:rPr lang="pt-BR" dirty="0"/>
              <a:t>    Retornar i + 1  // posição final do pivô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34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8B11C0D-D036-AA80-2BA5-CB49E16E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CBB8EF48-EB97-5EC9-D37D-6C5B7808842F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0BCFA8E-83AE-B4FE-5D44-F2428F9A4D13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EBBAC4-18A4-2ADC-BE99-C87B96D7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1056"/>
            <a:ext cx="9144000" cy="22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0D5642FE-E4B0-0932-6216-5279BECC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00BFAD23-BC81-224A-7FE4-B73027A72ACA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0CAEDB2-359C-DCAA-8692-BF1F7978D75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1AE4199-41AE-24ED-13C6-6B64CA0378EA}"/>
              </a:ext>
            </a:extLst>
          </p:cNvPr>
          <p:cNvSpPr txBox="1"/>
          <p:nvPr/>
        </p:nvSpPr>
        <p:spPr>
          <a:xfrm>
            <a:off x="1336950" y="1147800"/>
            <a:ext cx="64701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 build-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+ remove root &amp;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heapify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O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Sort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é um algoritmo de ordenação baseado em uma estrutura chamada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binário, mais especificamente um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max-heap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(ou min-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se for ordenação crescente invertida).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Não é recursivo como merge ou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quick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sort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em si, mas é dividido em fases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Primeiro monta o Max-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depois vai aplicando o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Heapfy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nos node pai</a:t>
            </a:r>
          </a:p>
        </p:txBody>
      </p:sp>
    </p:spTree>
    <p:extLst>
      <p:ext uri="{BB962C8B-B14F-4D97-AF65-F5344CB8AC3E}">
        <p14:creationId xmlns:p14="http://schemas.microsoft.com/office/powerpoint/2010/main" val="11634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C070-D420-DE46-3F43-98CEFFAA6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0D27B6B-293A-AAC4-2280-8D079CEDAB2E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1E6204-3B05-7279-3CD5-E7385CE6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560491"/>
            <a:ext cx="7181403" cy="43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1EE69A1-83DF-A167-9A43-61ADF3A3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AFE1B845-B654-26B5-4AF9-291DC300C11F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O que é um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CE8AD6F-8535-F9E5-4313-9CE7BAEBBDD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D32DC5F-79CD-070F-74BE-FC25825717B1}"/>
              </a:ext>
            </a:extLst>
          </p:cNvPr>
          <p:cNvSpPr txBox="1"/>
          <p:nvPr/>
        </p:nvSpPr>
        <p:spPr>
          <a:xfrm>
            <a:off x="556260" y="1147800"/>
            <a:ext cx="725079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pt-BR" sz="1600" dirty="0">
                <a:solidFill>
                  <a:schemeClr val="bg1"/>
                </a:solidFill>
              </a:rPr>
              <a:t>É uma </a:t>
            </a:r>
            <a:r>
              <a:rPr lang="pt-BR" sz="1600" b="1" dirty="0">
                <a:solidFill>
                  <a:schemeClr val="bg1"/>
                </a:solidFill>
              </a:rPr>
              <a:t>árvore binária completa</a:t>
            </a:r>
            <a:r>
              <a:rPr lang="pt-BR" sz="1600" dirty="0">
                <a:solidFill>
                  <a:schemeClr val="bg1"/>
                </a:solidFill>
              </a:rPr>
              <a:t> com as seguintes propriedades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Max-</a:t>
            </a:r>
            <a:r>
              <a:rPr lang="pt-BR" b="1" dirty="0" err="1">
                <a:solidFill>
                  <a:schemeClr val="bg1"/>
                </a:solidFill>
              </a:rPr>
              <a:t>heap</a:t>
            </a:r>
            <a:r>
              <a:rPr lang="pt-BR" dirty="0">
                <a:solidFill>
                  <a:schemeClr val="bg1"/>
                </a:solidFill>
              </a:rPr>
              <a:t>: Cada nó pai é </a:t>
            </a:r>
            <a:r>
              <a:rPr lang="pt-BR" b="1" dirty="0">
                <a:solidFill>
                  <a:schemeClr val="bg1"/>
                </a:solidFill>
              </a:rPr>
              <a:t>maior ou igual</a:t>
            </a:r>
            <a:r>
              <a:rPr lang="pt-BR" dirty="0">
                <a:solidFill>
                  <a:schemeClr val="bg1"/>
                </a:solidFill>
              </a:rPr>
              <a:t> aos filhos.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Min-</a:t>
            </a:r>
            <a:r>
              <a:rPr lang="pt-BR" b="1" dirty="0" err="1">
                <a:solidFill>
                  <a:schemeClr val="bg1"/>
                </a:solidFill>
              </a:rPr>
              <a:t>heap</a:t>
            </a:r>
            <a:r>
              <a:rPr lang="pt-BR" dirty="0">
                <a:solidFill>
                  <a:schemeClr val="bg1"/>
                </a:solidFill>
              </a:rPr>
              <a:t>: Cada nó pai é </a:t>
            </a:r>
            <a:r>
              <a:rPr lang="pt-BR" b="1" dirty="0">
                <a:solidFill>
                  <a:schemeClr val="bg1"/>
                </a:solidFill>
              </a:rPr>
              <a:t>menor ou igual</a:t>
            </a:r>
            <a:r>
              <a:rPr lang="pt-BR" dirty="0">
                <a:solidFill>
                  <a:schemeClr val="bg1"/>
                </a:solidFill>
              </a:rPr>
              <a:t> aos filhos.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1931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F4443FA-07E1-0CEC-208F-252204F10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B73C62-CDF2-45AE-E142-900246A44811}"/>
              </a:ext>
            </a:extLst>
          </p:cNvPr>
          <p:cNvSpPr/>
          <p:nvPr/>
        </p:nvSpPr>
        <p:spPr>
          <a:xfrm>
            <a:off x="4511040" y="3848100"/>
            <a:ext cx="891540" cy="27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B2381006-D3E9-15AF-23D3-964748AE880B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O que é um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18442B74-BD61-BD9D-B81D-2AB55DA96FB9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A7363E9-BDA9-1ED0-45FA-F0ADAF3CA4AB}"/>
              </a:ext>
            </a:extLst>
          </p:cNvPr>
          <p:cNvSpPr txBox="1"/>
          <p:nvPr/>
        </p:nvSpPr>
        <p:spPr>
          <a:xfrm>
            <a:off x="556260" y="1147800"/>
            <a:ext cx="725079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Navegação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DA7E85-8A0E-7F9F-40DB-7DD7ECA7CF8A}"/>
              </a:ext>
            </a:extLst>
          </p:cNvPr>
          <p:cNvSpPr txBox="1"/>
          <p:nvPr/>
        </p:nvSpPr>
        <p:spPr>
          <a:xfrm>
            <a:off x="457200" y="1695330"/>
            <a:ext cx="85115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Pai de i: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Fira Code Light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ath.Floor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- 1) / 2)</a:t>
            </a:r>
          </a:p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  </a:t>
            </a:r>
            <a:r>
              <a:rPr lang="pt-BR" b="1" u="sng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Exemplo</a:t>
            </a: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: Se i = 5, então: (5 - 1) / 2 = 4 / 2 = 2 → O pai do índice 5 está no índice 2. </a:t>
            </a:r>
          </a:p>
          <a:p>
            <a:pPr lvl="3"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  </a:t>
            </a:r>
          </a:p>
          <a:p>
            <a:pPr lvl="3"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Filho esquerdo de i: 2i + 1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Filho direito de i: 2i + 2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u="sng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Logo</a:t>
            </a: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: </a:t>
            </a: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1 - Para um nó (n) tenha no mínimo 1 filho, então: n &gt; 2i +1 (1)</a:t>
            </a: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2 – </a:t>
            </a:r>
            <a:r>
              <a:rPr lang="pt-BR" b="1" dirty="0" err="1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Demembrando</a:t>
            </a: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1, temos que: n &gt; 2i + 1 =&gt; i &lt;= (n-1)/2 =&gt; </a:t>
            </a:r>
            <a:r>
              <a:rPr lang="pt-BR" b="1" dirty="0">
                <a:solidFill>
                  <a:schemeClr val="lt1"/>
                </a:solidFill>
                <a:ea typeface="Fira Code Light"/>
                <a:cs typeface="Fira Code Light"/>
                <a:sym typeface="Fira Code Light"/>
              </a:rPr>
              <a:t>i = (n-1)/2</a:t>
            </a: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3 – Ajustes de divisão inteira, temos a formula: i = </a:t>
            </a:r>
            <a:r>
              <a:rPr lang="pt-BR" b="1" dirty="0">
                <a:solidFill>
                  <a:schemeClr val="lt1"/>
                </a:solidFill>
                <a:ea typeface="Fira Code Light"/>
                <a:cs typeface="Fira Code Light"/>
                <a:sym typeface="Fira Code Light"/>
              </a:rPr>
              <a:t>n/2 – 1</a:t>
            </a: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Onde o i é o ultimo né com filho.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* </a:t>
            </a:r>
            <a:r>
              <a:rPr lang="pt-BR" dirty="0" err="1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Math.Flow</a:t>
            </a: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- </a:t>
            </a:r>
            <a:r>
              <a:rPr lang="pt-BR" b="1" dirty="0">
                <a:solidFill>
                  <a:schemeClr val="bg1"/>
                </a:solidFill>
                <a:latin typeface="+mj-lt"/>
              </a:rPr>
              <a:t>arredonda um número para baixo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, retornando o maior número inteiro menor ou igual ao valor passado.</a:t>
            </a:r>
            <a:endParaRPr lang="pt-BR" dirty="0">
              <a:solidFill>
                <a:schemeClr val="bg1"/>
              </a:solidFill>
              <a:latin typeface="+mj-l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303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DF3F0-F28D-147C-9530-1AA5F4A31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50E4ADE-E544-1B74-AC29-FE5AE8B1AE14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5E2C96-CD5B-8EB9-F8BF-EF222AF1B077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Etapa 1 - Formação do Max-</a:t>
            </a:r>
            <a:r>
              <a:rPr lang="pt-BR" b="1" dirty="0" err="1"/>
              <a:t>Heap</a:t>
            </a:r>
            <a:r>
              <a:rPr lang="pt-BR" b="1" dirty="0"/>
              <a:t>, montando a arvore binária, com o </a:t>
            </a:r>
            <a:r>
              <a:rPr lang="pt-BR" b="1" dirty="0" err="1"/>
              <a:t>array</a:t>
            </a:r>
            <a:r>
              <a:rPr lang="pt-BR" b="1" dirty="0"/>
              <a:t>: [7, 2, 9, 4, 1, 5, 8]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11C7AC-A7E6-A3E0-D867-E814D0A9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1" y="930340"/>
            <a:ext cx="439163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Coding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Tank</a:t>
            </a: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795500"/>
            <a:ext cx="647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800" u="sng" dirty="0">
                <a:solidFill>
                  <a:schemeClr val="bg1"/>
                </a:solidFill>
              </a:rPr>
              <a:t>Objetivo</a:t>
            </a:r>
            <a:r>
              <a:rPr lang="pt-BR" sz="1800" dirty="0">
                <a:solidFill>
                  <a:schemeClr val="bg1"/>
                </a:solidFill>
              </a:rPr>
              <a:t> do encontro: revisar rapidamente ferramentas de ordenação &amp; prioridade.</a:t>
            </a:r>
            <a:r>
              <a:rPr lang="pt-BR" sz="1800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98EA-9F5C-9834-050F-13951812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E2AA4D-DE15-A3DE-3790-0F0C95A20C45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35945-B4EA-9364-A9DC-A00DE62989BC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A4B391-5D34-7971-59EE-6F36881E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445638"/>
            <a:ext cx="3277057" cy="36771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CF6D93-1678-3A7F-3479-96D597A09B7A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32413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4686-91C7-6BB7-38DE-46BC4776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F5F158B-D153-0A31-D878-CB2CE4F25ACC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F621E2-05A8-8012-5B7D-9CAB455B519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5370AC-47EC-9621-E1F2-52C10E6C46E9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3EB132-3A7D-B05E-CF23-B3EBB7D1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24000"/>
            <a:ext cx="254569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42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66A3-8090-DC3A-34E2-FA2801D4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7CB4FA8-65EE-B725-F2FF-81405BFEA58F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034E8B-4B79-798A-03F9-191DBD43D6BC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2A0CA5-8B60-B67A-466D-7857B48D66CA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(0)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EBBF8D-4405-BF35-2B45-D6B6AC6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3" y="1237417"/>
            <a:ext cx="336279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59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016D-8932-6518-762F-1EE63031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18B3CD-F51C-58CE-400D-543C8C442E1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F96A7E-2E9C-3748-9747-B03E659E30BE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C87BC4-F8B2-A098-EB63-F540A8118A20}"/>
              </a:ext>
            </a:extLst>
          </p:cNvPr>
          <p:cNvSpPr txBox="1"/>
          <p:nvPr/>
        </p:nvSpPr>
        <p:spPr>
          <a:xfrm>
            <a:off x="327660" y="929640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Final do Max-</a:t>
            </a:r>
            <a:r>
              <a:rPr lang="pt-BR" dirty="0" err="1"/>
              <a:t>heap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33AEB9-73ED-A607-15FF-82662003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18089"/>
            <a:ext cx="244826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AD6E6-E41D-E67F-173A-0E1C66D7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EDF3D4B-45DF-996D-55B6-FA62A3DC2D4E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A0F5F-347B-9EC0-1F4D-14156152F22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[9, 4, 8, 2, 1, 5, 7]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E771C5-2CF3-257A-E242-696EBAC11AB6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[7, 4, 8, 2, 1, 5,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964525-8E1C-5F85-2584-824AA7B42A8C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489235-B9D9-BA27-97DF-889E209A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" y="1150443"/>
            <a:ext cx="2562583" cy="15813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8C1B6D4-F1FB-891C-4198-E7D7C93A0B5D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07FF719-C10D-E84E-1A83-6ECECF4DF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514934"/>
            <a:ext cx="2429214" cy="12670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5A1332-A512-C307-BFCF-E896362D8485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[8, 4, 7, 2, 1, 5, 9]</a:t>
            </a:r>
          </a:p>
        </p:txBody>
      </p:sp>
    </p:spTree>
    <p:extLst>
      <p:ext uri="{BB962C8B-B14F-4D97-AF65-F5344CB8AC3E}">
        <p14:creationId xmlns:p14="http://schemas.microsoft.com/office/powerpoint/2010/main" val="271830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0838-E8D1-98C3-BFAA-AECACAE2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F8287B4-7A17-ACD4-F2F2-7C0CE0986037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6D75DA-0431-264D-D02A-796FFDED5999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[9, 4, 8, 2, 1, 5, 7]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DA33B0E-667B-60BC-E598-C159F84A7EEE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[7, 4, 8, 2, 1, 5,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D0E24-837E-562A-4E87-C09DA93F9966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AFAD9F-83D6-8195-AE6D-79D6EAE2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" y="1150443"/>
            <a:ext cx="2562583" cy="15813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21F3D6A-2AB2-9B23-53CF-6CB63503F75F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7B52A6-6D9C-5B49-82E0-34B05044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514934"/>
            <a:ext cx="2429214" cy="12670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F24856-F2F2-5CCF-F1BA-ECD5049CA7AD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[8, 4, 7, 2, 1, 5,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44276C-E1AF-F599-9A7B-EC734B65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029" y="3505408"/>
            <a:ext cx="136226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89EB-D7B4-A063-B69F-1627AE15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6510ECC-7AFC-DCB9-4051-6C5197161727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687045-38F4-85A5-15DE-DDD6FF830DEE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[8, 4, 7, 2, 1, 5,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B5B736-2F86-F3C1-CFC4-B4D43EB50268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[5, 4, 7, 2, 1,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CF9C03-FB8B-C206-8A27-E8986E00CA09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273241-C1E9-E006-4239-0EB91DC975CA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46CD72-6CDB-9CD4-6DD5-5A01DB4EC4F5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[7, 4, 5, 2, 1, 8, 9]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16DE314-1F84-BA6D-F5BA-79D565B9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7" y="1458220"/>
            <a:ext cx="1895740" cy="12670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28E3B6-EB2E-3988-73B7-11DF437B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7" y="3366421"/>
            <a:ext cx="209579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5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AC5D-6419-E4D7-6EFC-33F1C1E2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2E01CE-8A3E-651B-68C1-E72EE3E1B38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CB5701-1502-D181-3FA4-9179F26A2D18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[7, 4, 5, 2, 1,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661BC0-EE0C-B484-5DE9-54BC71ABC1A8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4, 5, 2,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CDB66B-F590-6DE8-776D-CDE61B17868D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960C9-35D3-2A16-D812-ABF917CF8AC6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34C223-F636-BA5C-36DC-929B10DA4D44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[5, 4, 1, 2, 7, 8,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48F3A0-D11F-9646-B854-68CE6CC5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341685"/>
            <a:ext cx="1800476" cy="12860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F2701E-15B4-E031-FB84-1CDB9AA6C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448913"/>
            <a:ext cx="145752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4CDAF-D9B5-B578-9C72-7A69A7BC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A345F56-3DC7-8475-B03E-83480D8DB201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FC5991-DEE5-A19A-183D-2173FDE84F95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[5, 4, 1, 2,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FC36F1-3020-410E-8598-7AA116AC96EB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[2, 4, 1, 5,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701FD1-49C2-5E1C-D13C-DE47B5462963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C42349-2C4A-35F8-DAE1-17833F6A74AB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CA2ADB3-D7E3-C0F6-D647-23201BFD60BC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[4, 2, 1, 5, 7, 8, 9]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C028B3-A4B4-8898-E768-20B35C8D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3" y="1540595"/>
            <a:ext cx="1514686" cy="7430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A4327C-E424-F7C3-4395-0E1B6EA4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2" y="3688914"/>
            <a:ext cx="159089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7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E6B8-814E-A062-B9B0-DACBE44D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94B0AEF-7974-8506-0BD6-FB75BD0B6BD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400A72-0542-81C2-A101-35712AAD1DF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[4, 2, 1, 5,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9F9FE3-81E9-CE25-0254-91BC70BD67FE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2, 4, 5,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385E74-0C16-89B7-FB7A-E0AEBD8672CA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D257A5-44DD-8760-CC94-D1BB156FCBF1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B36FBC-27F5-A7EA-3E50-DE143359072E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[2, 1, 4, 5, 7, 8,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4927F6-1F88-A19F-67C5-51FCB650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2" y="1613580"/>
            <a:ext cx="1428949" cy="7525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711837-E2AC-DE6B-9008-489A9514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3" y="3737520"/>
            <a:ext cx="1181265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984A003-7C6B-8241-0773-067C3DBB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E38AE1AC-72AB-2A29-E952-889590F44613}"/>
              </a:ext>
            </a:extLst>
          </p:cNvPr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Big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Notation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F0F0745-C330-558A-D74C-9A7C09D9BF25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F1C51DD-F603-D7FB-09F2-E858CAA931EE}"/>
              </a:ext>
            </a:extLst>
          </p:cNvPr>
          <p:cNvSpPr txBox="1"/>
          <p:nvPr/>
        </p:nvSpPr>
        <p:spPr>
          <a:xfrm>
            <a:off x="773070" y="1065210"/>
            <a:ext cx="6470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Big O </a:t>
            </a:r>
            <a:r>
              <a:rPr lang="pt-BR" dirty="0" err="1">
                <a:solidFill>
                  <a:schemeClr val="bg1"/>
                </a:solidFill>
              </a:rPr>
              <a:t>Notation</a:t>
            </a:r>
            <a:r>
              <a:rPr lang="pt-BR" dirty="0">
                <a:solidFill>
                  <a:schemeClr val="bg1"/>
                </a:solidFill>
              </a:rPr>
              <a:t> (ou Notação O Grande) é uma maneira de descrever o comportamento de um algoritmo em relação ao crescimento da entrada. Ela mede a eficiência de um algoritmo em termos de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r>
              <a:rPr lang="pt-BR" sz="1800" dirty="0"/>
              <a:t>.</a:t>
            </a:r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7C6026E2-4CFC-8961-0278-0A77AC88D502}"/>
              </a:ext>
            </a:extLst>
          </p:cNvPr>
          <p:cNvSpPr txBox="1"/>
          <p:nvPr/>
        </p:nvSpPr>
        <p:spPr>
          <a:xfrm>
            <a:off x="773070" y="2132010"/>
            <a:ext cx="747177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Tempo de execução (complexidade de tempo)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Espaço na memória (complexidade de espaço)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u="sng" dirty="0">
                <a:solidFill>
                  <a:schemeClr val="bg1"/>
                </a:solidFill>
              </a:rPr>
              <a:t>Serve Para:</a:t>
            </a:r>
          </a:p>
          <a:p>
            <a:pPr marL="400050" indent="-400050">
              <a:buFont typeface="+mj-lt"/>
              <a:buAutoNum type="romanLcPeriod"/>
            </a:pPr>
            <a:endParaRPr lang="pt-BR" dirty="0">
              <a:solidFill>
                <a:schemeClr val="bg1"/>
              </a:solidFill>
            </a:endParaRP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prever escalabilidade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comparar algoritmos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entender limitações de desempenho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tomar decisões de projeto mais eficientes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Em sistemas com </a:t>
            </a:r>
            <a:r>
              <a:rPr lang="pt-BR" b="1" dirty="0">
                <a:solidFill>
                  <a:schemeClr val="bg1"/>
                </a:solidFill>
              </a:rPr>
              <a:t>pouca RAM</a:t>
            </a:r>
            <a:r>
              <a:rPr lang="pt-BR" dirty="0">
                <a:solidFill>
                  <a:schemeClr val="bg1"/>
                </a:solidFill>
              </a:rPr>
              <a:t>, é crucial escolher algoritmos com </a:t>
            </a:r>
            <a:r>
              <a:rPr lang="pt-BR" b="1" dirty="0">
                <a:solidFill>
                  <a:schemeClr val="bg1"/>
                </a:solidFill>
              </a:rPr>
              <a:t>baixa complexidade de espaço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37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2AE1-207F-66C2-7FF9-FFD29FB2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94F54D5-EB61-71BC-1117-8E099F75BB13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746E63-0E80-73CE-AAE2-DF4F7651F533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[2, 1, 4, 5,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0B980E-3444-4A7B-63D5-EFD41C6A5D76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2, 4, 5, 7, 8, 9]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0A1386-3EF4-B8A6-ADF9-5D5A090432CC}"/>
              </a:ext>
            </a:extLst>
          </p:cNvPr>
          <p:cNvSpPr txBox="1"/>
          <p:nvPr/>
        </p:nvSpPr>
        <p:spPr>
          <a:xfrm>
            <a:off x="327660" y="996554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Como o </a:t>
            </a:r>
            <a:r>
              <a:rPr lang="pt-BR" dirty="0" err="1">
                <a:solidFill>
                  <a:schemeClr val="accent1"/>
                </a:solidFill>
              </a:rPr>
              <a:t>heapSize</a:t>
            </a:r>
            <a:r>
              <a:rPr lang="pt-BR" dirty="0">
                <a:solidFill>
                  <a:schemeClr val="accent1"/>
                </a:solidFill>
              </a:rPr>
              <a:t> = 1 → fim </a:t>
            </a:r>
          </a:p>
        </p:txBody>
      </p:sp>
    </p:spTree>
    <p:extLst>
      <p:ext uri="{BB962C8B-B14F-4D97-AF65-F5344CB8AC3E}">
        <p14:creationId xmlns:p14="http://schemas.microsoft.com/office/powerpoint/2010/main" val="187811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85FD-94D2-BC83-9135-B679FCCE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05BA56-3E37-D8A5-75BF-4FF0857AC7A1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D44E54-3503-9FD5-7EFB-6B73CD7501A5}"/>
              </a:ext>
            </a:extLst>
          </p:cNvPr>
          <p:cNvSpPr txBox="1"/>
          <p:nvPr/>
        </p:nvSpPr>
        <p:spPr>
          <a:xfrm>
            <a:off x="312420" y="618113"/>
            <a:ext cx="8153400" cy="26776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// Passo 1: Construir o </a:t>
            </a:r>
            <a:r>
              <a:rPr lang="pt-BR" dirty="0" err="1"/>
              <a:t>max-heap</a:t>
            </a:r>
            <a:endParaRPr lang="pt-BR" dirty="0"/>
          </a:p>
          <a:p>
            <a:r>
              <a:rPr lang="pt-BR" dirty="0"/>
              <a:t>    Para i de (n ÷ 2 - 1) até 0, em ordem decrescente: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n, i)</a:t>
            </a:r>
          </a:p>
          <a:p>
            <a:endParaRPr lang="pt-BR" dirty="0"/>
          </a:p>
          <a:p>
            <a:r>
              <a:rPr lang="pt-BR" dirty="0"/>
              <a:t>    // Passo 2: Repetidamente extrair o maior elemento (raiz do </a:t>
            </a:r>
            <a:r>
              <a:rPr lang="pt-BR" dirty="0" err="1"/>
              <a:t>heap</a:t>
            </a:r>
            <a:r>
              <a:rPr lang="pt-BR" dirty="0"/>
              <a:t>)</a:t>
            </a:r>
          </a:p>
          <a:p>
            <a:r>
              <a:rPr lang="pt-BR" dirty="0"/>
              <a:t>    Para i de n - 1 até 1, em ordem decrescente:</a:t>
            </a:r>
          </a:p>
          <a:p>
            <a:r>
              <a:rPr lang="pt-BR" dirty="0"/>
              <a:t>        Trocar lista[0] com lista[i]  // move o maior para o fim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i, 0)          // </a:t>
            </a:r>
            <a:r>
              <a:rPr lang="pt-BR" dirty="0" err="1"/>
              <a:t>reconstroi</a:t>
            </a:r>
            <a:r>
              <a:rPr lang="pt-BR" dirty="0"/>
              <a:t> o </a:t>
            </a:r>
            <a:r>
              <a:rPr lang="pt-BR" dirty="0" err="1"/>
              <a:t>heap</a:t>
            </a:r>
            <a:r>
              <a:rPr lang="pt-BR" dirty="0"/>
              <a:t> com o restante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1A2382-8E4D-2E1E-BB98-7238D6326042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3924844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3DA0-BBF5-B4EF-063B-6F823CED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658BC2C-34C7-A3CC-60D9-8E2DBD19A09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7C4241-389C-AB75-58E7-7C88CB3BFEC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373E8A-263D-B79B-570F-6D17EFC2E407}"/>
              </a:ext>
            </a:extLst>
          </p:cNvPr>
          <p:cNvSpPr txBox="1"/>
          <p:nvPr/>
        </p:nvSpPr>
        <p:spPr>
          <a:xfrm>
            <a:off x="297180" y="1002834"/>
            <a:ext cx="8153400" cy="310854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</a:t>
            </a:r>
            <a:r>
              <a:rPr lang="pt-BR" dirty="0"/>
              <a:t>(lista, tamanho, raiz):</a:t>
            </a:r>
          </a:p>
          <a:p>
            <a:r>
              <a:rPr lang="pt-BR" dirty="0"/>
              <a:t>    maior ← raiz</a:t>
            </a:r>
          </a:p>
          <a:p>
            <a:r>
              <a:rPr lang="pt-BR" dirty="0"/>
              <a:t>    esquerda ← 2 × raiz + 1</a:t>
            </a:r>
          </a:p>
          <a:p>
            <a:r>
              <a:rPr lang="pt-BR" dirty="0"/>
              <a:t>    direita ← 2 × raiz + 2</a:t>
            </a:r>
          </a:p>
          <a:p>
            <a:endParaRPr lang="pt-BR" dirty="0"/>
          </a:p>
          <a:p>
            <a:r>
              <a:rPr lang="pt-BR" dirty="0"/>
              <a:t>    Se esquerda &lt; tamanho e lista[esquerda] &gt; lista[maior]:</a:t>
            </a:r>
          </a:p>
          <a:p>
            <a:r>
              <a:rPr lang="pt-BR" dirty="0"/>
              <a:t>        maior ← esquerda</a:t>
            </a:r>
          </a:p>
          <a:p>
            <a:endParaRPr lang="pt-BR" dirty="0"/>
          </a:p>
          <a:p>
            <a:r>
              <a:rPr lang="pt-BR" dirty="0"/>
              <a:t>    Se direita &lt; tamanho e lista[direita] &gt; lista[maior]:</a:t>
            </a:r>
          </a:p>
          <a:p>
            <a:r>
              <a:rPr lang="pt-BR" dirty="0"/>
              <a:t>        maior ← direita</a:t>
            </a:r>
          </a:p>
          <a:p>
            <a:endParaRPr lang="pt-BR" dirty="0"/>
          </a:p>
          <a:p>
            <a:r>
              <a:rPr lang="pt-BR" dirty="0"/>
              <a:t>    Se maior ≠ raiz:</a:t>
            </a:r>
          </a:p>
          <a:p>
            <a:r>
              <a:rPr lang="pt-BR" dirty="0"/>
              <a:t>        Trocar lista[raiz] com lista[maior]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tamanho, maior)  // aplica </a:t>
            </a:r>
            <a:r>
              <a:rPr lang="pt-BR" dirty="0" err="1"/>
              <a:t>heapify</a:t>
            </a:r>
            <a:r>
              <a:rPr lang="pt-BR" dirty="0"/>
              <a:t> recursivamente</a:t>
            </a:r>
          </a:p>
        </p:txBody>
      </p:sp>
    </p:spTree>
    <p:extLst>
      <p:ext uri="{BB962C8B-B14F-4D97-AF65-F5344CB8AC3E}">
        <p14:creationId xmlns:p14="http://schemas.microsoft.com/office/powerpoint/2010/main" val="2478319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9C2C94F-7F9F-1D04-9558-7313E2E3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4A5D314F-A93E-61B4-7782-35E39F3FCA85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20019E8-1762-C847-5D3D-7B9E2B35A97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E1759F-F6D8-FB0C-FC03-A547A2B0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5" y="1447603"/>
            <a:ext cx="874517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CB764A3-45A0-47D5-7A74-44590FE6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F2A8FFD3-0BAF-C238-1830-06F4B9BC5EF2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Fila de Prioridade</a:t>
            </a: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4F95397-A9FC-D771-06B0-3787737A76A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007F160-6E65-FC6B-7750-33D1886F9095}"/>
              </a:ext>
            </a:extLst>
          </p:cNvPr>
          <p:cNvSpPr txBox="1"/>
          <p:nvPr/>
        </p:nvSpPr>
        <p:spPr>
          <a:xfrm>
            <a:off x="1336950" y="1155420"/>
            <a:ext cx="6470100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 </a:t>
            </a:r>
            <a:r>
              <a:rPr lang="pt-BR" dirty="0">
                <a:solidFill>
                  <a:schemeClr val="bg1"/>
                </a:solidFill>
              </a:rPr>
              <a:t>ADT que retorna sempre o elemento com maior (ou menor) prioridade.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dirty="0">
                <a:solidFill>
                  <a:schemeClr val="bg1"/>
                </a:solidFill>
              </a:rPr>
              <a:t>O elemento com maior prioridade sai primeiro, não importa a ordem de chegada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+mj-lt"/>
              </a:rPr>
              <a:t>Descricao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3: U</a:t>
            </a:r>
            <a:r>
              <a:rPr lang="pt-BR" dirty="0">
                <a:solidFill>
                  <a:schemeClr val="bg1"/>
                </a:solidFill>
              </a:rPr>
              <a:t>ma estrutura de dados que define uma regra especial para inserir e remover elementos.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4: </a:t>
            </a:r>
            <a:r>
              <a:rPr lang="pt-BR" dirty="0">
                <a:solidFill>
                  <a:schemeClr val="bg1"/>
                </a:solidFill>
              </a:rPr>
              <a:t>Você pode inserir qualquer elemento, junto com sua prioridade, Mas quando for remover, o que sai primeiro é sempre o de maior (ou menor) prioridade — não necessariamente o que chegou primeiro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664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A7883B50-9194-045A-8AAD-483047C5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93A0CE25-A648-CB1A-72CF-6212407D6E7B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Fila de Prioridade</a:t>
            </a: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6D9CBE37-F362-C96B-DEDE-FC555441820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funciona?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EEBC9F2-D15C-4EA0-4AC9-A80E8C1732D8}"/>
              </a:ext>
            </a:extLst>
          </p:cNvPr>
          <p:cNvSpPr txBox="1"/>
          <p:nvPr/>
        </p:nvSpPr>
        <p:spPr>
          <a:xfrm>
            <a:off x="1336950" y="1155420"/>
            <a:ext cx="64701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Inserção (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enqueue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): você insere normalmente, como em uma fila.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Remoção (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dequeue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ou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poll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): você não tira o primeiro que chegou, mas sim o que tem a maior prioridade.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+mj-lt"/>
              </a:rPr>
              <a:t>Peek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: uma operação que te permite olhar o elemento com maior (ou menor) prioridade na fila de prioridade, sem remover ele da estrutura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Isso é controlado por uma estrutura chamada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que organiza os dados internamente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7101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EF49-BCC0-89E4-F07A-6E6AAE183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F8FB58F-90CC-D5BC-CE04-E8D4E8521161}"/>
              </a:ext>
            </a:extLst>
          </p:cNvPr>
          <p:cNvSpPr txBox="1"/>
          <p:nvPr/>
        </p:nvSpPr>
        <p:spPr>
          <a:xfrm>
            <a:off x="2266950" y="231880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6BF074-EAB4-55F8-34BF-CB7BBBD00C89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>
                <a:highlight>
                  <a:srgbClr val="FFFF00"/>
                </a:highlight>
              </a:rPr>
              <a:t>Exemplo</a:t>
            </a:r>
            <a:r>
              <a:rPr lang="pt-BR" dirty="0"/>
              <a:t>: precisamos inserir os seguintes números: 7, 2, 9, 4, 1, 5, 8, sendo cada número representando a sua prioridade.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EB7CF-79CF-973D-3A03-7297BE808340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Passo 1</a:t>
            </a:r>
            <a:r>
              <a:rPr lang="pt-BR" dirty="0"/>
              <a:t>: Montar o HEAP (arvore), sempre deixando ela no formato </a:t>
            </a:r>
            <a:r>
              <a:rPr lang="pt-BR" dirty="0" err="1"/>
              <a:t>max-heap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44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DB5C-1726-55DA-932F-0CDF7747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4A72B95-D9F0-11C8-1A2F-76B2442D6E01}"/>
              </a:ext>
            </a:extLst>
          </p:cNvPr>
          <p:cNvSpPr txBox="1"/>
          <p:nvPr/>
        </p:nvSpPr>
        <p:spPr>
          <a:xfrm>
            <a:off x="2266950" y="231880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809A49-B915-9F98-743F-7345D0F6A6BD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</a:t>
            </a:r>
            <a:r>
              <a:rPr lang="pt-BR" dirty="0">
                <a:highlight>
                  <a:srgbClr val="FFFF00"/>
                </a:highlight>
              </a:rPr>
              <a:t>7</a:t>
            </a:r>
            <a:r>
              <a:rPr lang="pt-BR" dirty="0"/>
              <a:t>, 2, 9, 4, 1, 5, 8</a:t>
            </a:r>
            <a:br>
              <a:rPr lang="pt-BR" dirty="0"/>
            </a:br>
            <a:r>
              <a:rPr lang="pt-BR" dirty="0"/>
              <a:t>Passo 1: Inserir 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C3C277-5966-B9DD-A432-2F0DC5A6D3B7}"/>
              </a:ext>
            </a:extLst>
          </p:cNvPr>
          <p:cNvSpPr txBox="1"/>
          <p:nvPr/>
        </p:nvSpPr>
        <p:spPr>
          <a:xfrm>
            <a:off x="327660" y="1022777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[]</a:t>
            </a:r>
          </a:p>
          <a:p>
            <a:r>
              <a:rPr lang="pt-BR" dirty="0" err="1"/>
              <a:t>Heap</a:t>
            </a:r>
            <a:r>
              <a:rPr lang="pt-BR" dirty="0"/>
              <a:t> Modificado: [7]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944D5C-8A72-18A0-098D-7CD94FF3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981120"/>
            <a:ext cx="140037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0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04CD-7870-89FE-FB6D-81C83E36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9DC338-D310-C902-5151-E57EF2B68FFC}"/>
              </a:ext>
            </a:extLst>
          </p:cNvPr>
          <p:cNvSpPr txBox="1"/>
          <p:nvPr/>
        </p:nvSpPr>
        <p:spPr>
          <a:xfrm>
            <a:off x="445770" y="4169003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2 &lt; 7 → não sobe → tudo certo!!!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83912A-5036-3A71-C153-0AF50D356FE1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</a:t>
            </a:r>
            <a:r>
              <a:rPr lang="pt-BR" dirty="0">
                <a:highlight>
                  <a:srgbClr val="FFFF00"/>
                </a:highlight>
              </a:rPr>
              <a:t>2</a:t>
            </a:r>
            <a:r>
              <a:rPr lang="pt-BR" dirty="0"/>
              <a:t>, 9, 4, 1, 5, 8</a:t>
            </a:r>
            <a:br>
              <a:rPr lang="pt-BR" dirty="0"/>
            </a:br>
            <a:r>
              <a:rPr lang="pt-BR" dirty="0"/>
              <a:t>Passo 2: Inserir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E95722-2F2E-8BE8-046A-0D2FC7BB1EDA}"/>
              </a:ext>
            </a:extLst>
          </p:cNvPr>
          <p:cNvSpPr txBox="1"/>
          <p:nvPr/>
        </p:nvSpPr>
        <p:spPr>
          <a:xfrm>
            <a:off x="327660" y="1022777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[7, 2]</a:t>
            </a:r>
          </a:p>
          <a:p>
            <a:r>
              <a:rPr lang="pt-BR" dirty="0" err="1"/>
              <a:t>Heap</a:t>
            </a:r>
            <a:r>
              <a:rPr lang="pt-BR" dirty="0"/>
              <a:t> Finalizado: [7, 2]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3EE0C1-2A14-6BE5-84C2-2178EB2C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2076341"/>
            <a:ext cx="132416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8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E614-EF5B-C591-18F5-52BDA6E4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243874-4B15-6A96-6AC9-13DD7B4EEF19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2 (9), pai está no índice 0 (7) =&gt; 9 &gt;7 (Troca)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9E26F0-40D0-AB88-A329-01AF003F2488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</a:t>
            </a:r>
            <a:r>
              <a:rPr lang="pt-BR" dirty="0">
                <a:highlight>
                  <a:srgbClr val="FFFF00"/>
                </a:highlight>
              </a:rPr>
              <a:t>9</a:t>
            </a:r>
            <a:r>
              <a:rPr lang="pt-BR" dirty="0"/>
              <a:t>, 4, 1, 5, 8</a:t>
            </a:r>
            <a:br>
              <a:rPr lang="pt-BR" dirty="0"/>
            </a:br>
            <a:r>
              <a:rPr lang="pt-BR" dirty="0"/>
              <a:t>Passo 2: Inserir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EF1719-F36A-76C0-BB74-4B6778271586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[7, 2, 9]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7, 2]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B2105B-8B4C-37D3-2DA7-9F842143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58" y="2431666"/>
            <a:ext cx="1343212" cy="990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911546-91C0-D0BC-A373-10E0F8C9D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1" y="2455481"/>
            <a:ext cx="809738" cy="943107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3EB6700-C6AC-1BCD-D8BA-4EF49A4D86D0}"/>
              </a:ext>
            </a:extLst>
          </p:cNvPr>
          <p:cNvCxnSpPr/>
          <p:nvPr/>
        </p:nvCxnSpPr>
        <p:spPr>
          <a:xfrm>
            <a:off x="1752600" y="2927035"/>
            <a:ext cx="594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7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A96D87B-5854-9302-F0D1-17435435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CA60947E-273A-9A1D-AC29-C75A8E82CBAE}"/>
              </a:ext>
            </a:extLst>
          </p:cNvPr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Big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Notation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2F8A92-E1B9-C235-736D-E3EB29F5C0C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34C014-7F69-F49F-BDB9-39B97810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76" y="1399761"/>
            <a:ext cx="4205566" cy="37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3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A0B9-33C8-2CE5-E806-A1D1C44A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BAF1CC7-65B9-92A0-C3BC-86A2F90D32B0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3 (4), pai = 1 (2), como 4 &gt; 3 troca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90B4A5-D107-6CD1-3259-EF15954CC77B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</a:t>
            </a:r>
            <a:r>
              <a:rPr lang="pt-BR" dirty="0">
                <a:highlight>
                  <a:srgbClr val="FFFF00"/>
                </a:highlight>
              </a:rPr>
              <a:t>4</a:t>
            </a:r>
            <a:r>
              <a:rPr lang="pt-BR" dirty="0"/>
              <a:t>, 1, 5, 8</a:t>
            </a:r>
            <a:br>
              <a:rPr lang="pt-BR" dirty="0"/>
            </a:br>
            <a:r>
              <a:rPr lang="pt-BR" dirty="0"/>
              <a:t>Passo 2: Inserir 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D9678D9-7B9B-4F3C-7E03-3D3C8453A4CC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[9, 7, 2 , 4]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42FEAF-1B89-2676-D7FD-488BB5AE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2033886"/>
            <a:ext cx="1114581" cy="1314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67C30B-7F51-30A0-8A1A-69B395AF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2033886"/>
            <a:ext cx="1086002" cy="1400370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00ED269-6B0F-6266-3346-0A0F9AA03C33}"/>
              </a:ext>
            </a:extLst>
          </p:cNvPr>
          <p:cNvCxnSpPr/>
          <p:nvPr/>
        </p:nvCxnSpPr>
        <p:spPr>
          <a:xfrm>
            <a:off x="1600200" y="259842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73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4CF3-142E-79CC-5EE5-76F00CE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DB6A2F-4D78-E70A-0406-0CBE3895304B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4 (1), pai = 1 (4), como 1 &lt; 4 nada a fazer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2AE1AE-0691-C0D0-6017-E63E6D4BB8F7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</a:t>
            </a:r>
            <a:r>
              <a:rPr lang="pt-BR" dirty="0">
                <a:highlight>
                  <a:srgbClr val="FFFF00"/>
                </a:highlight>
              </a:rPr>
              <a:t>1</a:t>
            </a:r>
            <a:r>
              <a:rPr lang="pt-BR" dirty="0"/>
              <a:t>, 5, 8</a:t>
            </a:r>
            <a:br>
              <a:rPr lang="pt-BR" dirty="0"/>
            </a:br>
            <a:r>
              <a:rPr lang="pt-BR" dirty="0"/>
              <a:t>Passo 2: Inserir 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578335-D75F-375C-85CA-42204F876A3A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2, 1]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5F9492-9A3F-21C5-D7A1-EBA5DF54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15138"/>
            <a:ext cx="933580" cy="12288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CD145A-A038-06ED-177C-EB158A66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015138"/>
            <a:ext cx="1133633" cy="118126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562B478-DD3B-C164-975A-1FA5FF133FFE}"/>
              </a:ext>
            </a:extLst>
          </p:cNvPr>
          <p:cNvCxnSpPr/>
          <p:nvPr/>
        </p:nvCxnSpPr>
        <p:spPr>
          <a:xfrm>
            <a:off x="1760220" y="2629586"/>
            <a:ext cx="739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51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777E-3CDE-D20E-61D9-0C089C46D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FD29130-0C53-F88B-E3A9-60B4E5707A14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Nada a fazer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09715E-5A61-0520-A2F2-73A645A42025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1, </a:t>
            </a:r>
            <a:r>
              <a:rPr lang="pt-BR" dirty="0">
                <a:highlight>
                  <a:srgbClr val="FFFF00"/>
                </a:highlight>
              </a:rPr>
              <a:t>5</a:t>
            </a:r>
            <a:r>
              <a:rPr lang="pt-BR" dirty="0"/>
              <a:t>, 8</a:t>
            </a:r>
            <a:br>
              <a:rPr lang="pt-BR" dirty="0"/>
            </a:br>
            <a:r>
              <a:rPr lang="pt-BR" dirty="0"/>
              <a:t>Passo 2: Inserir 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6C7B3E-9CD4-99F7-0294-311BDAC54623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2, 1]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1, 5]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2, 1]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6A1D1A-2DCE-6FDC-82E9-8E43D71C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5" y="2010613"/>
            <a:ext cx="1038370" cy="13622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814531-3B26-17C9-028A-806FD62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105876"/>
            <a:ext cx="1333686" cy="1267002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2D76E48-2BFF-386E-245D-2405AA953EA0}"/>
              </a:ext>
            </a:extLst>
          </p:cNvPr>
          <p:cNvCxnSpPr/>
          <p:nvPr/>
        </p:nvCxnSpPr>
        <p:spPr>
          <a:xfrm>
            <a:off x="1889760" y="2739377"/>
            <a:ext cx="388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08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0E71-0CC2-3769-405D-DD14A653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CD979A2-D03E-4B7B-86DF-6A0EF755F003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6 (8), pai = 2 (7), como 8 &gt; 7 troca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EF3956-027B-AA12-303D-5CBF37637DDB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1, 5, </a:t>
            </a:r>
            <a:r>
              <a:rPr lang="pt-BR" dirty="0">
                <a:highlight>
                  <a:srgbClr val="FFFF00"/>
                </a:highlight>
              </a:rPr>
              <a:t>8</a:t>
            </a:r>
            <a:br>
              <a:rPr lang="pt-BR" dirty="0">
                <a:highlight>
                  <a:srgbClr val="FFFF00"/>
                </a:highlight>
              </a:rPr>
            </a:br>
            <a:r>
              <a:rPr lang="pt-BR" dirty="0"/>
              <a:t>Passo 2: Inserir 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3F6228-CC9E-24EB-DE38-44DD8AF0BD70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2, 1, 5]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1, 5, 8]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8, 2, 1, 5, 7]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036FF8-A4A6-91AE-2F0B-FB6AE6A8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969677"/>
            <a:ext cx="1333686" cy="13336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D140CE-093E-D816-966E-3E1F3EF24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1988730"/>
            <a:ext cx="1590897" cy="1314633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002CD8A-6015-82C5-3C31-B2C803B801FC}"/>
              </a:ext>
            </a:extLst>
          </p:cNvPr>
          <p:cNvCxnSpPr>
            <a:endCxn id="7" idx="1"/>
          </p:cNvCxnSpPr>
          <p:nvPr/>
        </p:nvCxnSpPr>
        <p:spPr>
          <a:xfrm>
            <a:off x="2110740" y="2636520"/>
            <a:ext cx="586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54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E580-448C-0A93-A32D-A236BBFD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D07DECE-DA8A-2E87-D487-391ECD76EFCD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ighlight>
                  <a:srgbClr val="FFFF00"/>
                </a:highlight>
              </a:rPr>
              <a:t>Heap</a:t>
            </a:r>
            <a:r>
              <a:rPr lang="pt-BR" dirty="0">
                <a:highlight>
                  <a:srgbClr val="FFFF00"/>
                </a:highlight>
              </a:rPr>
              <a:t> Max Final:</a:t>
            </a:r>
            <a:r>
              <a:rPr lang="pt-BR" dirty="0"/>
              <a:t> [9, 4, 8, 2, 1, 5, 7]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111851-6F35-DD31-D62E-51644A58D070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Agora precisamos remover um elemento, a arvore esta assim, inicialmente: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52F5C7-E1BA-89A1-FC19-E9A3D747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23814"/>
            <a:ext cx="1333686" cy="13336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E5BD5BC-F995-D572-6FEF-CD30F991EA74}"/>
              </a:ext>
            </a:extLst>
          </p:cNvPr>
          <p:cNvSpPr txBox="1"/>
          <p:nvPr/>
        </p:nvSpPr>
        <p:spPr>
          <a:xfrm>
            <a:off x="419100" y="3176052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Removido o 9, fica: [4, 8, 2, 1, 5, 7], e coloca o ultimo na posição dele, ficando [7, 4 , 8, 2, 1, 5]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C137EE-25B4-807C-EB0B-48420883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7" y="3642269"/>
            <a:ext cx="1190791" cy="12955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F41C4C-14A3-FE96-67CF-2EC61B10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42" y="3642269"/>
            <a:ext cx="1667108" cy="1390844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931377A-FC0F-D972-3CFE-72FA4A351611}"/>
              </a:ext>
            </a:extLst>
          </p:cNvPr>
          <p:cNvCxnSpPr/>
          <p:nvPr/>
        </p:nvCxnSpPr>
        <p:spPr>
          <a:xfrm>
            <a:off x="2011680" y="4290059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B551BE-DF46-A297-DAE5-E34CF4181472}"/>
              </a:ext>
            </a:extLst>
          </p:cNvPr>
          <p:cNvSpPr txBox="1"/>
          <p:nvPr/>
        </p:nvSpPr>
        <p:spPr>
          <a:xfrm>
            <a:off x="5044440" y="4076700"/>
            <a:ext cx="2561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Aplicando </a:t>
            </a:r>
            <a:r>
              <a:rPr lang="pt-BR" dirty="0" err="1"/>
              <a:t>heapify-down</a:t>
            </a:r>
            <a:endParaRPr lang="pt-BR" dirty="0"/>
          </a:p>
          <a:p>
            <a:r>
              <a:rPr lang="pt-BR" dirty="0"/>
              <a:t>- 7 </a:t>
            </a:r>
            <a:r>
              <a:rPr lang="pt-BR" dirty="0" err="1"/>
              <a:t>vs</a:t>
            </a:r>
            <a:r>
              <a:rPr lang="pt-BR" dirty="0"/>
              <a:t> filhos 4 e 8 → maior é 8</a:t>
            </a:r>
          </a:p>
          <a:p>
            <a:endParaRPr lang="pt-BR" dirty="0"/>
          </a:p>
          <a:p>
            <a:r>
              <a:rPr lang="pt-BR" dirty="0"/>
              <a:t>Troca 7 com 8</a:t>
            </a:r>
          </a:p>
        </p:txBody>
      </p:sp>
    </p:spTree>
    <p:extLst>
      <p:ext uri="{BB962C8B-B14F-4D97-AF65-F5344CB8AC3E}">
        <p14:creationId xmlns:p14="http://schemas.microsoft.com/office/powerpoint/2010/main" val="1333788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92CC-3873-89B2-EE5A-787400C1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A0BAB1A-F182-4D9C-9D31-897B70B8EAA2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Removendo Itens:</a:t>
            </a:r>
            <a:r>
              <a:rPr lang="pt-BR" dirty="0"/>
              <a:t> [9, 4, </a:t>
            </a:r>
            <a:r>
              <a:rPr lang="pt-BR" dirty="0">
                <a:highlight>
                  <a:srgbClr val="FFFF00"/>
                </a:highlight>
              </a:rPr>
              <a:t>8</a:t>
            </a:r>
            <a:r>
              <a:rPr lang="pt-BR" dirty="0"/>
              <a:t>, 2, 1, 5, 7]</a:t>
            </a:r>
          </a:p>
          <a:p>
            <a:r>
              <a:rPr lang="pt-BR" dirty="0" err="1"/>
              <a:t>Heap</a:t>
            </a:r>
            <a:r>
              <a:rPr lang="pt-BR" dirty="0"/>
              <a:t> anterior: [8, 4, 7, 2, 1, 5]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5B0E41-83F4-2C4E-2218-8CBCF789F0F9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Agora precisamos remover um elemento, a arvore esta assim, inicialmente: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95B936-76BF-258B-DCDC-881E9AFCAFE1}"/>
              </a:ext>
            </a:extLst>
          </p:cNvPr>
          <p:cNvSpPr txBox="1"/>
          <p:nvPr/>
        </p:nvSpPr>
        <p:spPr>
          <a:xfrm>
            <a:off x="419100" y="3176052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Removido o 8, fica: [4, 7, 2, 1, 5], e coloca o ultimo na posição dele, ficando [5, 4, 7, 2, 1]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DEF0F0-0733-1A34-F24B-E8B8FFE2B581}"/>
              </a:ext>
            </a:extLst>
          </p:cNvPr>
          <p:cNvSpPr txBox="1"/>
          <p:nvPr/>
        </p:nvSpPr>
        <p:spPr>
          <a:xfrm>
            <a:off x="5185307" y="3885155"/>
            <a:ext cx="2145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Aplicando </a:t>
            </a:r>
            <a:r>
              <a:rPr lang="pt-BR" dirty="0" err="1"/>
              <a:t>heapify-down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- 5 </a:t>
            </a:r>
            <a:r>
              <a:rPr lang="pt-BR" dirty="0" err="1"/>
              <a:t>vs</a:t>
            </a:r>
            <a:r>
              <a:rPr lang="pt-BR" dirty="0"/>
              <a:t> 4 e 7 → maior é 7</a:t>
            </a:r>
          </a:p>
          <a:p>
            <a:r>
              <a:rPr lang="pt-BR" dirty="0"/>
              <a:t>- Troca 5 com 7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EA73C2-1E6A-6609-6669-033E4DE5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431514"/>
            <a:ext cx="1562318" cy="13432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343F10-189B-C54B-253F-8475F9EA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6" y="3725700"/>
            <a:ext cx="1486107" cy="13051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E2A53BB-353B-54B6-7223-C3AE9E18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339" y="3625123"/>
            <a:ext cx="162900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14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9FD71-9C87-C4ED-CA10-A77556E3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3B44922-8131-0451-C98F-7FC529DB58C0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E aí vai removendo sucessivamente....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0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CB45-D5D4-4339-2D47-BF62B03F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5A04F27-6F33-0EE1-B5B7-CE1CF0AA166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6BF5E-18FA-8564-93FD-5851810B3BEE}"/>
              </a:ext>
            </a:extLst>
          </p:cNvPr>
          <p:cNvSpPr txBox="1"/>
          <p:nvPr/>
        </p:nvSpPr>
        <p:spPr>
          <a:xfrm>
            <a:off x="236220" y="707975"/>
            <a:ext cx="8153400" cy="73866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inserir(fila, valor):</a:t>
            </a:r>
          </a:p>
          <a:p>
            <a:r>
              <a:rPr lang="pt-BR" dirty="0"/>
              <a:t>    Adicione valor ao final da lista</a:t>
            </a:r>
          </a:p>
          <a:p>
            <a:r>
              <a:rPr lang="pt-BR" dirty="0"/>
              <a:t>    Fazer </a:t>
            </a:r>
            <a:r>
              <a:rPr lang="pt-BR" dirty="0" err="1"/>
              <a:t>heapify-up</a:t>
            </a:r>
            <a:r>
              <a:rPr lang="pt-BR" dirty="0"/>
              <a:t> no último índice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81F7D4-1E0E-A1E4-4B94-F8F912BAB6BA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C08A54-02EB-9CE4-ECC2-2D3A3EB745F6}"/>
              </a:ext>
            </a:extLst>
          </p:cNvPr>
          <p:cNvSpPr txBox="1"/>
          <p:nvPr/>
        </p:nvSpPr>
        <p:spPr>
          <a:xfrm>
            <a:off x="236220" y="1610469"/>
            <a:ext cx="8153400" cy="18158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heapifyUp</a:t>
            </a:r>
            <a:r>
              <a:rPr lang="pt-BR" dirty="0"/>
              <a:t>(lista, </a:t>
            </a:r>
            <a:r>
              <a:rPr lang="pt-BR" dirty="0" err="1"/>
              <a:t>indice</a:t>
            </a:r>
            <a:r>
              <a:rPr lang="pt-BR" dirty="0"/>
              <a:t>):</a:t>
            </a:r>
          </a:p>
          <a:p>
            <a:r>
              <a:rPr lang="pt-BR" dirty="0"/>
              <a:t>    Enquanto </a:t>
            </a:r>
            <a:r>
              <a:rPr lang="pt-BR" dirty="0" err="1"/>
              <a:t>indice</a:t>
            </a:r>
            <a:r>
              <a:rPr lang="pt-BR" dirty="0"/>
              <a:t> &gt; 0:</a:t>
            </a:r>
          </a:p>
          <a:p>
            <a:r>
              <a:rPr lang="pt-BR" dirty="0"/>
              <a:t>        pai ← (</a:t>
            </a:r>
            <a:r>
              <a:rPr lang="pt-BR" dirty="0" err="1"/>
              <a:t>indice</a:t>
            </a:r>
            <a:r>
              <a:rPr lang="pt-BR" dirty="0"/>
              <a:t> - 1) ÷ 2</a:t>
            </a:r>
          </a:p>
          <a:p>
            <a:r>
              <a:rPr lang="pt-BR" dirty="0"/>
              <a:t>        Se lista[</a:t>
            </a:r>
            <a:r>
              <a:rPr lang="pt-BR" dirty="0" err="1"/>
              <a:t>indice</a:t>
            </a:r>
            <a:r>
              <a:rPr lang="pt-BR" dirty="0"/>
              <a:t>] &gt; lista[pai]:</a:t>
            </a:r>
          </a:p>
          <a:p>
            <a:r>
              <a:rPr lang="pt-BR" dirty="0"/>
              <a:t>            Trocar lista[</a:t>
            </a:r>
            <a:r>
              <a:rPr lang="pt-BR" dirty="0" err="1"/>
              <a:t>indice</a:t>
            </a:r>
            <a:r>
              <a:rPr lang="pt-BR" dirty="0"/>
              <a:t>] com lista[pai]</a:t>
            </a:r>
          </a:p>
          <a:p>
            <a:r>
              <a:rPr lang="pt-BR" dirty="0"/>
              <a:t>            </a:t>
            </a:r>
            <a:r>
              <a:rPr lang="pt-BR" dirty="0" err="1"/>
              <a:t>indice</a:t>
            </a:r>
            <a:r>
              <a:rPr lang="pt-BR" dirty="0"/>
              <a:t> ← pai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Pare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1C98CB-C0DB-0712-5A6B-775DF668E354}"/>
              </a:ext>
            </a:extLst>
          </p:cNvPr>
          <p:cNvSpPr txBox="1"/>
          <p:nvPr/>
        </p:nvSpPr>
        <p:spPr>
          <a:xfrm>
            <a:off x="236220" y="3571458"/>
            <a:ext cx="8153400" cy="2031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remover(fila):</a:t>
            </a:r>
          </a:p>
          <a:p>
            <a:r>
              <a:rPr lang="pt-BR" dirty="0"/>
              <a:t>    Se lista estiver vazia:</a:t>
            </a:r>
          </a:p>
          <a:p>
            <a:r>
              <a:rPr lang="pt-BR" dirty="0"/>
              <a:t>        Retorne erro ou nulo</a:t>
            </a:r>
          </a:p>
          <a:p>
            <a:endParaRPr lang="pt-BR" dirty="0"/>
          </a:p>
          <a:p>
            <a:r>
              <a:rPr lang="pt-BR" dirty="0"/>
              <a:t>    raiz ← lista[0]</a:t>
            </a:r>
          </a:p>
          <a:p>
            <a:r>
              <a:rPr lang="pt-BR" dirty="0"/>
              <a:t>    Substitua lista[0] com o último elemento</a:t>
            </a:r>
          </a:p>
          <a:p>
            <a:r>
              <a:rPr lang="pt-BR" dirty="0"/>
              <a:t>    Remova o último elemento</a:t>
            </a:r>
          </a:p>
          <a:p>
            <a:r>
              <a:rPr lang="pt-BR" dirty="0"/>
              <a:t>    Fazer </a:t>
            </a:r>
            <a:r>
              <a:rPr lang="pt-BR" dirty="0" err="1"/>
              <a:t>heapify-down</a:t>
            </a:r>
            <a:r>
              <a:rPr lang="pt-BR" dirty="0"/>
              <a:t> a partir do índice 0</a:t>
            </a:r>
          </a:p>
          <a:p>
            <a:r>
              <a:rPr lang="pt-BR" dirty="0"/>
              <a:t>    Retorne raiz</a:t>
            </a:r>
          </a:p>
        </p:txBody>
      </p:sp>
    </p:spTree>
    <p:extLst>
      <p:ext uri="{BB962C8B-B14F-4D97-AF65-F5344CB8AC3E}">
        <p14:creationId xmlns:p14="http://schemas.microsoft.com/office/powerpoint/2010/main" val="3652715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968-C084-43B5-36D0-801AF5E8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6334F07-BB2A-ED0E-646F-5A768D048B6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606ABD-A4B0-D196-BB4E-5B0F84BA7B06}"/>
              </a:ext>
            </a:extLst>
          </p:cNvPr>
          <p:cNvSpPr txBox="1"/>
          <p:nvPr/>
        </p:nvSpPr>
        <p:spPr>
          <a:xfrm>
            <a:off x="236220" y="707975"/>
            <a:ext cx="8153400" cy="418576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heapifyDown</a:t>
            </a:r>
            <a:r>
              <a:rPr lang="pt-BR" dirty="0"/>
              <a:t>(lista, </a:t>
            </a:r>
            <a:r>
              <a:rPr lang="pt-BR" dirty="0" err="1"/>
              <a:t>indice</a:t>
            </a:r>
            <a:r>
              <a:rPr lang="pt-BR" dirty="0"/>
              <a:t>):</a:t>
            </a:r>
          </a:p>
          <a:p>
            <a:r>
              <a:rPr lang="pt-BR" dirty="0"/>
              <a:t>    tamanho ← tamanho da lista</a:t>
            </a:r>
          </a:p>
          <a:p>
            <a:endParaRPr lang="pt-BR" dirty="0"/>
          </a:p>
          <a:p>
            <a:r>
              <a:rPr lang="pt-BR" dirty="0"/>
              <a:t>    Enquanto existe filho esquerdo (2 × </a:t>
            </a:r>
            <a:r>
              <a:rPr lang="pt-BR" dirty="0" err="1"/>
              <a:t>indice</a:t>
            </a:r>
            <a:r>
              <a:rPr lang="pt-BR" dirty="0"/>
              <a:t> + 1 &lt; tamanho):</a:t>
            </a:r>
          </a:p>
          <a:p>
            <a:r>
              <a:rPr lang="pt-BR" dirty="0"/>
              <a:t>        esquerdo ← 2 × </a:t>
            </a:r>
            <a:r>
              <a:rPr lang="pt-BR" dirty="0" err="1"/>
              <a:t>indice</a:t>
            </a:r>
            <a:r>
              <a:rPr lang="pt-BR" dirty="0"/>
              <a:t> + 1</a:t>
            </a:r>
          </a:p>
          <a:p>
            <a:r>
              <a:rPr lang="pt-BR" dirty="0"/>
              <a:t>        direito ← 2 × </a:t>
            </a:r>
            <a:r>
              <a:rPr lang="pt-BR" dirty="0" err="1"/>
              <a:t>indice</a:t>
            </a:r>
            <a:r>
              <a:rPr lang="pt-BR" dirty="0"/>
              <a:t> + 2</a:t>
            </a:r>
          </a:p>
          <a:p>
            <a:r>
              <a:rPr lang="pt-BR" dirty="0"/>
              <a:t>        maior ← </a:t>
            </a:r>
            <a:r>
              <a:rPr lang="pt-BR" dirty="0" err="1"/>
              <a:t>indice</a:t>
            </a:r>
            <a:endParaRPr lang="pt-BR" dirty="0"/>
          </a:p>
          <a:p>
            <a:endParaRPr lang="pt-BR" dirty="0"/>
          </a:p>
          <a:p>
            <a:r>
              <a:rPr lang="pt-BR" dirty="0"/>
              <a:t>        Se lista[esquerdo] &gt; lista[maior]:</a:t>
            </a:r>
          </a:p>
          <a:p>
            <a:r>
              <a:rPr lang="pt-BR" dirty="0"/>
              <a:t>            maior ← esquerdo</a:t>
            </a:r>
          </a:p>
          <a:p>
            <a:endParaRPr lang="pt-BR" dirty="0"/>
          </a:p>
          <a:p>
            <a:r>
              <a:rPr lang="pt-BR" dirty="0"/>
              <a:t>        Se direito &lt; tamanho e lista[direito] &gt; lista[maior]:</a:t>
            </a:r>
          </a:p>
          <a:p>
            <a:r>
              <a:rPr lang="pt-BR" dirty="0"/>
              <a:t>            maior ← direito</a:t>
            </a:r>
          </a:p>
          <a:p>
            <a:endParaRPr lang="pt-BR" dirty="0"/>
          </a:p>
          <a:p>
            <a:r>
              <a:rPr lang="pt-BR" dirty="0"/>
              <a:t>        Se maior ≠ </a:t>
            </a:r>
            <a:r>
              <a:rPr lang="pt-BR" dirty="0" err="1"/>
              <a:t>indice</a:t>
            </a:r>
            <a:r>
              <a:rPr lang="pt-BR" dirty="0"/>
              <a:t>:</a:t>
            </a:r>
          </a:p>
          <a:p>
            <a:r>
              <a:rPr lang="pt-BR" dirty="0"/>
              <a:t>            Trocar lista[</a:t>
            </a:r>
            <a:r>
              <a:rPr lang="pt-BR" dirty="0" err="1"/>
              <a:t>indice</a:t>
            </a:r>
            <a:r>
              <a:rPr lang="pt-BR" dirty="0"/>
              <a:t>] com lista[maior]</a:t>
            </a:r>
          </a:p>
          <a:p>
            <a:r>
              <a:rPr lang="pt-BR" dirty="0"/>
              <a:t>            </a:t>
            </a:r>
            <a:r>
              <a:rPr lang="pt-BR" dirty="0" err="1"/>
              <a:t>indice</a:t>
            </a:r>
            <a:r>
              <a:rPr lang="pt-BR" dirty="0"/>
              <a:t> ← maior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Pare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9F6302-CF45-EA7C-7CCF-A79A0D24A8E1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2</a:t>
            </a:r>
          </a:p>
        </p:txBody>
      </p:sp>
    </p:spTree>
    <p:extLst>
      <p:ext uri="{BB962C8B-B14F-4D97-AF65-F5344CB8AC3E}">
        <p14:creationId xmlns:p14="http://schemas.microsoft.com/office/powerpoint/2010/main" val="1961216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1741-34BB-8457-5CA3-798BBF81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07BA22E-8920-635B-7A7B-30D7FFEB817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72E693-C121-0387-CB63-4DC2EBC9F0B2}"/>
              </a:ext>
            </a:extLst>
          </p:cNvPr>
          <p:cNvSpPr txBox="1"/>
          <p:nvPr/>
        </p:nvSpPr>
        <p:spPr>
          <a:xfrm>
            <a:off x="236220" y="707975"/>
            <a:ext cx="8153400" cy="11695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topo(fila): // </a:t>
            </a:r>
            <a:r>
              <a:rPr lang="pt-BR" dirty="0" err="1"/>
              <a:t>Peek</a:t>
            </a:r>
            <a:endParaRPr lang="pt-BR" dirty="0"/>
          </a:p>
          <a:p>
            <a:r>
              <a:rPr lang="pt-BR" dirty="0"/>
              <a:t>    Se lista estiver vazia:</a:t>
            </a:r>
          </a:p>
          <a:p>
            <a:r>
              <a:rPr lang="pt-BR" dirty="0"/>
              <a:t>        Retorne erro ou nulo</a:t>
            </a:r>
          </a:p>
          <a:p>
            <a:r>
              <a:rPr lang="pt-BR" dirty="0"/>
              <a:t>    Senão:</a:t>
            </a:r>
          </a:p>
          <a:p>
            <a:r>
              <a:rPr lang="pt-BR" dirty="0"/>
              <a:t>        Retorne lista[0]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5CD56E-4154-0942-E45D-5DC159F5874E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3</a:t>
            </a:r>
          </a:p>
        </p:txBody>
      </p:sp>
    </p:spTree>
    <p:extLst>
      <p:ext uri="{BB962C8B-B14F-4D97-AF65-F5344CB8AC3E}">
        <p14:creationId xmlns:p14="http://schemas.microsoft.com/office/powerpoint/2010/main" val="274439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E1E3E519-55D3-7AE8-0E08-2559AAD5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F2BBB64F-E785-FEAD-E65E-6A6E756AD954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Insertion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316CF75-7699-3C44-C8A5-D8F7C390FD8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A689E92-F05D-BA53-A09E-293D40FFAC1F}"/>
              </a:ext>
            </a:extLst>
          </p:cNvPr>
          <p:cNvSpPr txBox="1"/>
          <p:nvPr/>
        </p:nvSpPr>
        <p:spPr>
          <a:xfrm>
            <a:off x="1336950" y="1147800"/>
            <a:ext cx="64701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</a:rPr>
              <a:t>(ordenação por inserção) funciona de forma semelhante à maneira como organizamos cartas de baralho na mão: pegamos uma carta e a inserimos no local correto em relação às que já temos. Ele constrói uma porção ordenada da lista, um elemento por vez, inserindo cada novo item na posição apropriada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dirty="0">
                <a:solidFill>
                  <a:schemeClr val="bg1"/>
                </a:solidFill>
              </a:rPr>
              <a:t>Insere cada elemento na posição correta de uma porção já ordenada.</a:t>
            </a:r>
            <a:r>
              <a:rPr lang="pt-BR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.</a:t>
            </a:r>
            <a:endParaRPr lang="pt-BR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438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9BC34784-B1C7-DFF4-DD87-2384C4E3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67A6349B-6E09-B4F5-E24C-0D22BEA64D61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95980A7-F9FE-A320-3BED-0448947A70D6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2EB7B7-119C-4BA6-5302-B94A8DDB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6" y="1176103"/>
            <a:ext cx="828790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16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</a:t>
            </a:r>
            <a:endParaRPr sz="35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A0C4-E40E-CFC0-9ECE-CF1B3070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1C79DCA-BFF0-73EC-D831-4233801A4D0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429AF0-4BD4-8F92-17C6-045C196E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133499"/>
            <a:ext cx="904048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1D114-53E7-5407-9D72-2250B77E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CECC8EA-7C51-00BD-BD31-FA4ECF89ADB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2DCE66-4DDC-D34C-2C64-8FF729EE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16" y="275864"/>
            <a:ext cx="7116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D8B3-1EBE-AE09-AA86-0454AEE8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953B160-A99D-D94E-6E63-BFF4C879BBB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A6B243-6318-CCE5-7C5F-6E180764C653}"/>
              </a:ext>
            </a:extLst>
          </p:cNvPr>
          <p:cNvSpPr txBox="1"/>
          <p:nvPr/>
        </p:nvSpPr>
        <p:spPr>
          <a:xfrm>
            <a:off x="297180" y="1102698"/>
            <a:ext cx="7848600" cy="2031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para i de 1 até tamanho da lista - 1:</a:t>
            </a:r>
          </a:p>
          <a:p>
            <a:r>
              <a:rPr lang="pt-BR" dirty="0"/>
              <a:t>    chave ← lista[i]</a:t>
            </a:r>
          </a:p>
          <a:p>
            <a:r>
              <a:rPr lang="pt-BR" dirty="0"/>
              <a:t>    j ← i - 1</a:t>
            </a:r>
          </a:p>
          <a:p>
            <a:r>
              <a:rPr lang="pt-BR" dirty="0"/>
              <a:t>    </a:t>
            </a:r>
          </a:p>
          <a:p>
            <a:r>
              <a:rPr lang="pt-BR" dirty="0"/>
              <a:t>    enquanto j ≥ 0 e lista[j] &gt; chave:</a:t>
            </a:r>
          </a:p>
          <a:p>
            <a:r>
              <a:rPr lang="pt-BR" dirty="0"/>
              <a:t>        lista[j + 1] ← lista[j]  // empurra pra direita</a:t>
            </a:r>
          </a:p>
          <a:p>
            <a:r>
              <a:rPr lang="pt-BR" dirty="0"/>
              <a:t>        j ← j - 1</a:t>
            </a:r>
          </a:p>
          <a:p>
            <a:r>
              <a:rPr lang="pt-BR" dirty="0"/>
              <a:t>    </a:t>
            </a:r>
          </a:p>
          <a:p>
            <a:r>
              <a:rPr lang="pt-BR" dirty="0"/>
              <a:t>    lista[j + 1] ← chave  // insere na posição certa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BB6C40-68B1-E924-6904-9D77E0C45969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5A6111A-2291-637A-022B-FC7D485F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3620090"/>
            <a:ext cx="8351520" cy="8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35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Metadata/LabelInfo.xml><?xml version="1.0" encoding="utf-8"?>
<clbl:labelList xmlns:clbl="http://schemas.microsoft.com/office/2020/mipLabelMetadata">
  <clbl:label id="{dca58620-8fbd-44b3-973c-d1cc79f8f69b}" enabled="1" method="Standard" siteId="{80edecac-2800-470c-9a90-6194f59237f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2304</TotalTime>
  <Words>3312</Words>
  <Application>Microsoft Office PowerPoint</Application>
  <PresentationFormat>Apresentação na tela (16:10)</PresentationFormat>
  <Paragraphs>355</Paragraphs>
  <Slides>61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6" baseType="lpstr">
      <vt:lpstr>Ubuntu Light</vt:lpstr>
      <vt:lpstr>Arial</vt:lpstr>
      <vt:lpstr>Fira Code Light</vt:lpstr>
      <vt:lpstr>Ubuntu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Fabio Rodrigues  Fonseca | Jera Capital</dc:creator>
  <cp:lastModifiedBy>Fabio Rodrigues  Fonseca | Jera Capital</cp:lastModifiedBy>
  <cp:revision>107</cp:revision>
  <dcterms:modified xsi:type="dcterms:W3CDTF">2025-07-24T21:55:54Z</dcterms:modified>
</cp:coreProperties>
</file>